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3" d="100"/>
          <a:sy n="103" d="100"/>
        </p:scale>
        <p:origin x="1426"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ML Model </a:t>
            </a:r>
            <a:r>
              <a:rPr lang="de-DE" dirty="0" err="1"/>
              <a:t>accuracy</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Score</c:v>
                </c:pt>
              </c:strCache>
            </c:strRef>
          </c:tx>
          <c:spPr>
            <a:solidFill>
              <a:schemeClr val="accent1"/>
            </a:solidFill>
            <a:ln>
              <a:noFill/>
            </a:ln>
            <a:effectLst/>
          </c:spPr>
          <c:invertIfNegative val="0"/>
          <c:cat>
            <c:strRef>
              <c:f>Tabelle1!$A$2:$A$5</c:f>
              <c:strCache>
                <c:ptCount val="4"/>
                <c:pt idx="0">
                  <c:v>KNN</c:v>
                </c:pt>
                <c:pt idx="1">
                  <c:v>Decision Tree</c:v>
                </c:pt>
                <c:pt idx="2">
                  <c:v>SVM</c:v>
                </c:pt>
                <c:pt idx="3">
                  <c:v>Logistic Regression</c:v>
                </c:pt>
              </c:strCache>
            </c:strRef>
          </c:cat>
          <c:val>
            <c:numRef>
              <c:f>Tabelle1!$B$2:$B$5</c:f>
              <c:numCache>
                <c:formatCode>General</c:formatCode>
                <c:ptCount val="4"/>
                <c:pt idx="0">
                  <c:v>0.83330000000000004</c:v>
                </c:pt>
                <c:pt idx="1">
                  <c:v>0.77769999999999995</c:v>
                </c:pt>
                <c:pt idx="2">
                  <c:v>0.83330000000000004</c:v>
                </c:pt>
                <c:pt idx="3">
                  <c:v>0.83330000000000004</c:v>
                </c:pt>
              </c:numCache>
            </c:numRef>
          </c:val>
          <c:extLst>
            <c:ext xmlns:c16="http://schemas.microsoft.com/office/drawing/2014/chart" uri="{C3380CC4-5D6E-409C-BE32-E72D297353CC}">
              <c16:uniqueId val="{00000000-90DB-420D-AA0E-ED9A4BDFF5C1}"/>
            </c:ext>
          </c:extLst>
        </c:ser>
        <c:ser>
          <c:idx val="1"/>
          <c:order val="1"/>
          <c:tx>
            <c:strRef>
              <c:f>Tabelle1!$C$1</c:f>
              <c:strCache>
                <c:ptCount val="1"/>
                <c:pt idx="0">
                  <c:v>Jaccard</c:v>
                </c:pt>
              </c:strCache>
            </c:strRef>
          </c:tx>
          <c:spPr>
            <a:solidFill>
              <a:schemeClr val="accent2"/>
            </a:solidFill>
            <a:ln>
              <a:noFill/>
            </a:ln>
            <a:effectLst/>
          </c:spPr>
          <c:invertIfNegative val="0"/>
          <c:cat>
            <c:strRef>
              <c:f>Tabelle1!$A$2:$A$5</c:f>
              <c:strCache>
                <c:ptCount val="4"/>
                <c:pt idx="0">
                  <c:v>KNN</c:v>
                </c:pt>
                <c:pt idx="1">
                  <c:v>Decision Tree</c:v>
                </c:pt>
                <c:pt idx="2">
                  <c:v>SVM</c:v>
                </c:pt>
                <c:pt idx="3">
                  <c:v>Logistic Regression</c:v>
                </c:pt>
              </c:strCache>
            </c:strRef>
          </c:cat>
          <c:val>
            <c:numRef>
              <c:f>Tabelle1!$C$2:$C$5</c:f>
              <c:numCache>
                <c:formatCode>General</c:formatCode>
                <c:ptCount val="4"/>
                <c:pt idx="0">
                  <c:v>0.8</c:v>
                </c:pt>
                <c:pt idx="1">
                  <c:v>0.73329999999999995</c:v>
                </c:pt>
                <c:pt idx="2">
                  <c:v>0.8</c:v>
                </c:pt>
                <c:pt idx="3">
                  <c:v>0.8</c:v>
                </c:pt>
              </c:numCache>
            </c:numRef>
          </c:val>
          <c:extLst>
            <c:ext xmlns:c16="http://schemas.microsoft.com/office/drawing/2014/chart" uri="{C3380CC4-5D6E-409C-BE32-E72D297353CC}">
              <c16:uniqueId val="{00000001-90DB-420D-AA0E-ED9A4BDFF5C1}"/>
            </c:ext>
          </c:extLst>
        </c:ser>
        <c:ser>
          <c:idx val="2"/>
          <c:order val="2"/>
          <c:tx>
            <c:strRef>
              <c:f>Tabelle1!$D$1</c:f>
              <c:strCache>
                <c:ptCount val="1"/>
                <c:pt idx="0">
                  <c:v>F1-Score</c:v>
                </c:pt>
              </c:strCache>
            </c:strRef>
          </c:tx>
          <c:spPr>
            <a:solidFill>
              <a:schemeClr val="accent3"/>
            </a:solidFill>
            <a:ln>
              <a:noFill/>
            </a:ln>
            <a:effectLst/>
          </c:spPr>
          <c:invertIfNegative val="0"/>
          <c:cat>
            <c:strRef>
              <c:f>Tabelle1!$A$2:$A$5</c:f>
              <c:strCache>
                <c:ptCount val="4"/>
                <c:pt idx="0">
                  <c:v>KNN</c:v>
                </c:pt>
                <c:pt idx="1">
                  <c:v>Decision Tree</c:v>
                </c:pt>
                <c:pt idx="2">
                  <c:v>SVM</c:v>
                </c:pt>
                <c:pt idx="3">
                  <c:v>Logistic Regression</c:v>
                </c:pt>
              </c:strCache>
            </c:strRef>
          </c:cat>
          <c:val>
            <c:numRef>
              <c:f>Tabelle1!$D$2:$D$5</c:f>
              <c:numCache>
                <c:formatCode>General</c:formatCode>
                <c:ptCount val="4"/>
                <c:pt idx="0">
                  <c:v>0.81479999999999997</c:v>
                </c:pt>
                <c:pt idx="1">
                  <c:v>0.7641</c:v>
                </c:pt>
                <c:pt idx="2">
                  <c:v>0.81479999999999997</c:v>
                </c:pt>
                <c:pt idx="3">
                  <c:v>0.81479999999999997</c:v>
                </c:pt>
              </c:numCache>
            </c:numRef>
          </c:val>
          <c:extLst>
            <c:ext xmlns:c16="http://schemas.microsoft.com/office/drawing/2014/chart" uri="{C3380CC4-5D6E-409C-BE32-E72D297353CC}">
              <c16:uniqueId val="{00000002-90DB-420D-AA0E-ED9A4BDFF5C1}"/>
            </c:ext>
          </c:extLst>
        </c:ser>
        <c:ser>
          <c:idx val="3"/>
          <c:order val="3"/>
          <c:tx>
            <c:strRef>
              <c:f>Tabelle1!$E$1</c:f>
              <c:strCache>
                <c:ptCount val="1"/>
                <c:pt idx="0">
                  <c:v>Logloss</c:v>
                </c:pt>
              </c:strCache>
            </c:strRef>
          </c:tx>
          <c:spPr>
            <a:solidFill>
              <a:schemeClr val="accent4"/>
            </a:solidFill>
            <a:ln>
              <a:noFill/>
            </a:ln>
            <a:effectLst/>
          </c:spPr>
          <c:invertIfNegative val="0"/>
          <c:cat>
            <c:strRef>
              <c:f>Tabelle1!$A$2:$A$5</c:f>
              <c:strCache>
                <c:ptCount val="4"/>
                <c:pt idx="0">
                  <c:v>KNN</c:v>
                </c:pt>
                <c:pt idx="1">
                  <c:v>Decision Tree</c:v>
                </c:pt>
                <c:pt idx="2">
                  <c:v>SVM</c:v>
                </c:pt>
                <c:pt idx="3">
                  <c:v>Logistic Regression</c:v>
                </c:pt>
              </c:strCache>
            </c:strRef>
          </c:cat>
          <c:val>
            <c:numRef>
              <c:f>Tabelle1!$E$2:$E$5</c:f>
              <c:numCache>
                <c:formatCode>General</c:formatCode>
                <c:ptCount val="4"/>
                <c:pt idx="0">
                  <c:v>0</c:v>
                </c:pt>
                <c:pt idx="1">
                  <c:v>0</c:v>
                </c:pt>
                <c:pt idx="2">
                  <c:v>0</c:v>
                </c:pt>
                <c:pt idx="3">
                  <c:v>0.47860000000000003</c:v>
                </c:pt>
              </c:numCache>
            </c:numRef>
          </c:val>
          <c:extLst>
            <c:ext xmlns:c16="http://schemas.microsoft.com/office/drawing/2014/chart" uri="{C3380CC4-5D6E-409C-BE32-E72D297353CC}">
              <c16:uniqueId val="{00000004-90DB-420D-AA0E-ED9A4BDFF5C1}"/>
            </c:ext>
          </c:extLst>
        </c:ser>
        <c:dLbls>
          <c:showLegendKey val="0"/>
          <c:showVal val="0"/>
          <c:showCatName val="0"/>
          <c:showSerName val="0"/>
          <c:showPercent val="0"/>
          <c:showBubbleSize val="0"/>
        </c:dLbls>
        <c:gapWidth val="219"/>
        <c:overlap val="-27"/>
        <c:axId val="1864018463"/>
        <c:axId val="1864021791"/>
      </c:barChart>
      <c:catAx>
        <c:axId val="186401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864021791"/>
        <c:crosses val="autoZero"/>
        <c:auto val="1"/>
        <c:lblAlgn val="ctr"/>
        <c:lblOffset val="100"/>
        <c:noMultiLvlLbl val="0"/>
      </c:catAx>
      <c:valAx>
        <c:axId val="186402179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864018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localhost:8888/notebooks/Documents/GitHub/Data_Science_Capstone_Space_X_Falcon_9/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localhost:8888/notebooks/Documents/GitHub/Data_Science_Capstone_Space_X_Falcon_9/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localhost:8888/notebooks/Documents/GitHub/Data_Science_Capstone_Space_X_Falcon_9/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888/notebooks/Documents/GitHub/Data_Science_Capstone_Space_X_Falcon_9/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localhost:8888/notebooks/Documents/GitHub/Data_Science_Capstone_Space_X_Falcon_9/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mszen28/Data_Science_Capstone_Space_X_Falcon_9"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mszen28/Data_Science_Capstone_Space_X_Falcon_9/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mszen28/Data_Science_Capstone_Space_X_Falcon_9/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mszen28/Data_Science_Capstone_Space_X_Falcon_9/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Roman Oppermann</a:t>
            </a:r>
          </a:p>
          <a:p>
            <a:r>
              <a:rPr lang="en-US" dirty="0">
                <a:solidFill>
                  <a:schemeClr val="bg2"/>
                </a:solidFill>
                <a:latin typeface="Abadi" panose="020B0604020104020204" pitchFamily="34" charset="0"/>
                <a:ea typeface="SF Pro" pitchFamily="2" charset="0"/>
                <a:cs typeface="SF Pro" pitchFamily="2" charset="0"/>
              </a:rPr>
              <a:t>08.03.2022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collected data needed to transferred in the right format, p. a. the date format or missing information need to get replace by the mean value of that column, p. a. the payload of the rockets. </a:t>
            </a:r>
          </a:p>
          <a:p>
            <a:r>
              <a:rPr lang="en-US" sz="2200" dirty="0">
                <a:solidFill>
                  <a:schemeClr val="accent3">
                    <a:lumMod val="25000"/>
                  </a:schemeClr>
                </a:solidFill>
                <a:latin typeface="Abadi" panose="020B0604020104020204" pitchFamily="34" charset="0"/>
              </a:rPr>
              <a:t>Also new columns need to get create to get a new basis to </a:t>
            </a:r>
            <a:r>
              <a:rPr lang="en-US" sz="2200" dirty="0" err="1">
                <a:solidFill>
                  <a:schemeClr val="accent3">
                    <a:lumMod val="25000"/>
                  </a:schemeClr>
                </a:solidFill>
                <a:latin typeface="Abadi" panose="020B0604020104020204" pitchFamily="34" charset="0"/>
              </a:rPr>
              <a:t>achive</a:t>
            </a:r>
            <a:r>
              <a:rPr lang="en-US" sz="2200" dirty="0">
                <a:solidFill>
                  <a:schemeClr val="accent3">
                    <a:lumMod val="25000"/>
                  </a:schemeClr>
                </a:solidFill>
                <a:latin typeface="Abadi" panose="020B0604020104020204" pitchFamily="34" charset="0"/>
              </a:rPr>
              <a:t> the goal of the goal of the work. So it needed to create a column which contains the information, if a landing was successful displayed by 0 and 1 in Preparation for the machine learning models</a:t>
            </a:r>
          </a:p>
          <a:p>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Replacement missing information by the mean of the column</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4"/>
              </a:rPr>
              <a:t>Creating column of successful landing in Preparation for machine learning</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Scatter point charts to see, if there is an relationship between Launch Site and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or Payload Mass and the Outcome of Landing </a:t>
            </a:r>
            <a:r>
              <a:rPr lang="en-US" sz="2200" dirty="0">
                <a:solidFill>
                  <a:schemeClr val="accent3">
                    <a:lumMod val="25000"/>
                  </a:schemeClr>
                </a:solidFill>
                <a:latin typeface="Abadi"/>
                <a:sym typeface="Wingdings" panose="05000000000000000000" pitchFamily="2" charset="2"/>
              </a:rPr>
              <a:t> Scatter point chart allow to visualize three information an the same time</a:t>
            </a:r>
          </a:p>
          <a:p>
            <a:pPr>
              <a:lnSpc>
                <a:spcPct val="100000"/>
              </a:lnSpc>
              <a:spcBef>
                <a:spcPts val="1400"/>
              </a:spcBef>
            </a:pPr>
            <a:r>
              <a:rPr lang="en-US" sz="2200" dirty="0">
                <a:solidFill>
                  <a:schemeClr val="accent3">
                    <a:lumMod val="25000"/>
                  </a:schemeClr>
                </a:solidFill>
                <a:latin typeface="Abadi"/>
                <a:sym typeface="Wingdings" panose="05000000000000000000" pitchFamily="2" charset="2"/>
              </a:rPr>
              <a:t>Used a bar chart to visualize the outcome of the landing and the orbit where the payload got transport to</a:t>
            </a:r>
          </a:p>
          <a:p>
            <a:pPr>
              <a:lnSpc>
                <a:spcPct val="100000"/>
              </a:lnSpc>
              <a:spcBef>
                <a:spcPts val="1400"/>
              </a:spcBef>
            </a:pPr>
            <a:r>
              <a:rPr lang="en-US" sz="2200" dirty="0">
                <a:solidFill>
                  <a:schemeClr val="accent3">
                    <a:lumMod val="25000"/>
                  </a:schemeClr>
                </a:solidFill>
                <a:latin typeface="Abadi"/>
                <a:sym typeface="Wingdings" panose="05000000000000000000" pitchFamily="2" charset="2"/>
              </a:rPr>
              <a:t>Used a line chart to visualize the development of successful outcomes over years. The line chart is easy to interpret the information to see a trend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All charts and the codes are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Following SQL request got performed to get deeper in the Data: </a:t>
            </a:r>
          </a:p>
          <a:p>
            <a:pPr lvl="1">
              <a:lnSpc>
                <a:spcPct val="100000"/>
              </a:lnSpc>
              <a:spcBef>
                <a:spcPts val="1400"/>
              </a:spcBef>
            </a:pPr>
            <a:r>
              <a:rPr lang="en-US" sz="18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8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date when the first successful landing outcome in ground pad was </a:t>
            </a:r>
            <a:r>
              <a:rPr lang="en-US" sz="1800" dirty="0" err="1">
                <a:solidFill>
                  <a:schemeClr val="accent3">
                    <a:lumMod val="25000"/>
                  </a:schemeClr>
                </a:solidFill>
                <a:latin typeface="Abadi" panose="020B0604020104020204" pitchFamily="34" charset="0"/>
              </a:rPr>
              <a:t>acheived</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names of the </a:t>
            </a:r>
            <a:r>
              <a:rPr lang="en-US" sz="1800" dirty="0" err="1">
                <a:solidFill>
                  <a:schemeClr val="accent3">
                    <a:lumMod val="25000"/>
                  </a:schemeClr>
                </a:solidFill>
                <a:latin typeface="Abadi" panose="020B0604020104020204" pitchFamily="34" charset="0"/>
              </a:rPr>
              <a:t>booster_versions</a:t>
            </a:r>
            <a:r>
              <a:rPr lang="en-US" sz="18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failed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All results are to find there</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markers and line</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Launch Sites, Launches with the outcome of the landing, distances to the shoreline, the next highway, city,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Line: show the distance to the shoreline, the next highway, city, railways </a:t>
            </a:r>
          </a:p>
          <a:p>
            <a:pPr>
              <a:lnSpc>
                <a:spcPct val="100000"/>
              </a:lnSpc>
              <a:spcBef>
                <a:spcPts val="1400"/>
              </a:spcBef>
            </a:pPr>
            <a:r>
              <a:rPr lang="en-US" sz="2200" dirty="0">
                <a:solidFill>
                  <a:schemeClr val="accent3">
                    <a:lumMod val="25000"/>
                  </a:schemeClr>
                </a:solidFill>
                <a:latin typeface="Abadi" panose="020B0604020104020204" pitchFamily="34" charset="0"/>
              </a:rPr>
              <a:t>The object get display to show location of the launch site, their impact of the landing outcome and there location to the normal infrastructure to show that these are special places on special zone on the earth</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The Map and the code are to find here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plots/graphs and interactions got added: </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menu to select the launch site that the user can separate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Range-slider to choose the range of payload that the user can select the payload range what he needs and give him with the interactive pi and the scatter plot more depth according to his needs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pie chart showing the success rate of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showing launch outcomes of all sites according to their payload</a:t>
            </a:r>
          </a:p>
          <a:p>
            <a:r>
              <a:rPr lang="en-US" dirty="0">
                <a:hlinkClick r:id="rId3"/>
              </a:rPr>
              <a:t>Python File is to find here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got split in a train and test set, with the test set the machine learning models got created and evaluated with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Following ML models were used: </a:t>
            </a:r>
            <a:r>
              <a:rPr lang="en-US" sz="2200" dirty="0">
                <a:solidFill>
                  <a:schemeClr val="accent3">
                    <a:lumMod val="25000"/>
                  </a:schemeClr>
                </a:solidFill>
                <a:latin typeface="Abadi"/>
              </a:rPr>
              <a:t>logistic regression, SVM, decision tree and KNN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evaluation following methos were used: Score, Jaccard, F1 and </a:t>
            </a:r>
            <a:r>
              <a:rPr lang="en-US" sz="2200" dirty="0" err="1">
                <a:solidFill>
                  <a:schemeClr val="accent3">
                    <a:lumMod val="25000"/>
                  </a:schemeClr>
                </a:solidFill>
                <a:latin typeface="Abadi" panose="020B0604020104020204" pitchFamily="34" charset="0"/>
              </a:rPr>
              <a:t>LogLoss</a:t>
            </a:r>
            <a:r>
              <a:rPr lang="en-US" sz="2200" dirty="0">
                <a:solidFill>
                  <a:schemeClr val="accent3">
                    <a:lumMod val="25000"/>
                  </a:schemeClr>
                </a:solidFill>
                <a:latin typeface="Abadi" panose="020B0604020104020204" pitchFamily="34" charset="0"/>
              </a:rPr>
              <a:t> (which only can use for logistic regression) </a:t>
            </a:r>
          </a:p>
          <a:p>
            <a:pPr>
              <a:lnSpc>
                <a:spcPct val="100000"/>
              </a:lnSpc>
              <a:spcBef>
                <a:spcPts val="1400"/>
              </a:spcBef>
            </a:pPr>
            <a:r>
              <a:rPr lang="en-US" sz="2200" dirty="0">
                <a:solidFill>
                  <a:schemeClr val="accent3">
                    <a:lumMod val="25000"/>
                  </a:schemeClr>
                </a:solidFill>
                <a:latin typeface="Abadi" panose="020B0604020104020204" pitchFamily="34" charset="0"/>
              </a:rPr>
              <a:t>The best ML models were logistic regression, SVM and KNN with a Score of 0.83</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All Results and the Code is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904208" y="5517395"/>
            <a:ext cx="4028241" cy="49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 Failure over the Years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6" name="Picture 2">
            <a:extLst>
              <a:ext uri="{FF2B5EF4-FFF2-40B4-BE49-F238E27FC236}">
                <a16:creationId xmlns:a16="http://schemas.microsoft.com/office/drawing/2014/main" id="{1B4BB56B-399A-4580-A28B-7EC5F0A5C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0" y="1622649"/>
            <a:ext cx="5562493" cy="3775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499F21-1149-41D5-B9DB-9720F9F6C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466" y="1622648"/>
            <a:ext cx="4889238" cy="377557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A37B4D0E-A994-4D93-87A7-087BF13B0F66}"/>
              </a:ext>
            </a:extLst>
          </p:cNvPr>
          <p:cNvSpPr txBox="1">
            <a:spLocks/>
          </p:cNvSpPr>
          <p:nvPr/>
        </p:nvSpPr>
        <p:spPr>
          <a:xfrm>
            <a:off x="7065964" y="5544673"/>
            <a:ext cx="4028241" cy="4940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of KNN ML model</a:t>
            </a: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969834"/>
            <a:ext cx="10420638" cy="1899154"/>
          </a:xfrm>
          <a:prstGeom prst="rect">
            <a:avLst/>
          </a:prstGeom>
        </p:spPr>
        <p:txBody>
          <a:bodyPr>
            <a:normAutofit lnSpcReduction="10000"/>
          </a:bodyPr>
          <a:lstStyle/>
          <a:p>
            <a:pPr>
              <a:lnSpc>
                <a:spcPct val="100000"/>
              </a:lnSpc>
              <a:spcBef>
                <a:spcPts val="1400"/>
              </a:spcBef>
            </a:pPr>
            <a:r>
              <a:rPr lang="de-DE" sz="2200" dirty="0">
                <a:solidFill>
                  <a:schemeClr val="accent3">
                    <a:lumMod val="25000"/>
                  </a:schemeClr>
                </a:solidFill>
                <a:latin typeface="Abadi" panose="020B0604020104020204" pitchFamily="34" charset="0"/>
              </a:rPr>
              <a:t>CCAFS SLC 40 </a:t>
            </a:r>
            <a:r>
              <a:rPr lang="de-DE" sz="2200" dirty="0" err="1">
                <a:solidFill>
                  <a:schemeClr val="accent3">
                    <a:lumMod val="25000"/>
                  </a:schemeClr>
                </a:solidFill>
                <a:latin typeface="Abadi" panose="020B0604020104020204" pitchFamily="34" charset="0"/>
              </a:rPr>
              <a:t>most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used</a:t>
            </a:r>
            <a:r>
              <a:rPr lang="de-DE" sz="2200" dirty="0">
                <a:solidFill>
                  <a:schemeClr val="accent3">
                    <a:lumMod val="25000"/>
                  </a:schemeClr>
                </a:solidFill>
                <a:latin typeface="Abadi" panose="020B0604020104020204" pitchFamily="34" charset="0"/>
              </a:rPr>
              <a:t> Launch Site and </a:t>
            </a:r>
            <a:r>
              <a:rPr lang="de-DE" sz="2200" dirty="0" err="1">
                <a:solidFill>
                  <a:schemeClr val="accent3">
                    <a:lumMod val="25000"/>
                  </a:schemeClr>
                </a:solidFill>
                <a:latin typeface="Abadi" panose="020B0604020104020204" pitchFamily="34" charset="0"/>
              </a:rPr>
              <a:t>got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used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nearly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whole</a:t>
            </a:r>
            <a:r>
              <a:rPr lang="de-DE" sz="2200" dirty="0">
                <a:solidFill>
                  <a:schemeClr val="accent3">
                    <a:lumMod val="25000"/>
                  </a:schemeClr>
                </a:solidFill>
                <a:latin typeface="Abadi" panose="020B0604020104020204" pitchFamily="34" charset="0"/>
              </a:rPr>
              <a:t> Time</a:t>
            </a:r>
          </a:p>
          <a:p>
            <a:pPr>
              <a:lnSpc>
                <a:spcPct val="100000"/>
              </a:lnSpc>
              <a:spcBef>
                <a:spcPts val="1400"/>
              </a:spcBef>
            </a:pPr>
            <a:r>
              <a:rPr lang="de-DE" sz="2200" dirty="0">
                <a:solidFill>
                  <a:schemeClr val="accent3">
                    <a:lumMod val="25000"/>
                  </a:schemeClr>
                </a:solidFill>
                <a:latin typeface="Abadi" panose="020B0604020104020204" pitchFamily="34" charset="0"/>
              </a:rPr>
              <a:t>VAFB SLC 4E just </a:t>
            </a:r>
            <a:r>
              <a:rPr lang="de-DE" sz="2200" dirty="0" err="1">
                <a:solidFill>
                  <a:schemeClr val="accent3">
                    <a:lumMod val="25000"/>
                  </a:schemeClr>
                </a:solidFill>
                <a:latin typeface="Abadi" panose="020B0604020104020204" pitchFamily="34" charset="0"/>
              </a:rPr>
              <a:t>used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rarely</a:t>
            </a:r>
            <a:r>
              <a:rPr lang="de-DE" sz="2200" dirty="0">
                <a:solidFill>
                  <a:schemeClr val="accent3">
                    <a:lumMod val="25000"/>
                  </a:schemeClr>
                </a:solidFill>
                <a:latin typeface="Abadi" panose="020B0604020104020204" pitchFamily="34" charset="0"/>
              </a:rPr>
              <a:t> but </a:t>
            </a:r>
            <a:r>
              <a:rPr lang="de-DE" sz="2200" dirty="0" err="1">
                <a:solidFill>
                  <a:schemeClr val="accent3">
                    <a:lumMod val="25000"/>
                  </a:schemeClr>
                </a:solidFill>
                <a:latin typeface="Abadi" panose="020B0604020104020204" pitchFamily="34" charset="0"/>
              </a:rPr>
              <a:t>have</a:t>
            </a:r>
            <a:r>
              <a:rPr lang="de-DE" sz="2200" dirty="0">
                <a:solidFill>
                  <a:schemeClr val="accent3">
                    <a:lumMod val="25000"/>
                  </a:schemeClr>
                </a:solidFill>
                <a:latin typeface="Abadi" panose="020B0604020104020204" pitchFamily="34" charset="0"/>
              </a:rPr>
              <a:t> a </a:t>
            </a:r>
            <a:r>
              <a:rPr lang="de-DE" sz="2200" dirty="0" err="1">
                <a:solidFill>
                  <a:schemeClr val="accent3">
                    <a:lumMod val="25000"/>
                  </a:schemeClr>
                </a:solidFill>
                <a:latin typeface="Abadi" panose="020B0604020104020204" pitchFamily="34" charset="0"/>
              </a:rPr>
              <a:t>good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failure</a:t>
            </a:r>
            <a:r>
              <a:rPr lang="de-DE" sz="2200" dirty="0">
                <a:solidFill>
                  <a:schemeClr val="accent3">
                    <a:lumMod val="25000"/>
                  </a:schemeClr>
                </a:solidFill>
                <a:latin typeface="Abadi" panose="020B0604020104020204" pitchFamily="34" charset="0"/>
              </a:rPr>
              <a:t> rate</a:t>
            </a:r>
          </a:p>
          <a:p>
            <a:pPr>
              <a:lnSpc>
                <a:spcPct val="100000"/>
              </a:lnSpc>
              <a:spcBef>
                <a:spcPts val="1400"/>
              </a:spcBef>
            </a:pPr>
            <a:r>
              <a:rPr lang="en-US" sz="2200" dirty="0">
                <a:solidFill>
                  <a:schemeClr val="accent3">
                    <a:lumMod val="25000"/>
                  </a:schemeClr>
                </a:solidFill>
                <a:latin typeface="Abadi" panose="020B0604020104020204" pitchFamily="34" charset="0"/>
              </a:rPr>
              <a:t>KSC LC 39A got </a:t>
            </a:r>
            <a:r>
              <a:rPr lang="en-US" sz="2200" dirty="0" err="1">
                <a:solidFill>
                  <a:schemeClr val="accent3">
                    <a:lumMod val="25000"/>
                  </a:schemeClr>
                </a:solidFill>
                <a:latin typeface="Abadi" panose="020B0604020104020204" pitchFamily="34" charset="0"/>
              </a:rPr>
              <a:t>intruced</a:t>
            </a:r>
            <a:r>
              <a:rPr lang="en-US" sz="2200" dirty="0">
                <a:solidFill>
                  <a:schemeClr val="accent3">
                    <a:lumMod val="25000"/>
                  </a:schemeClr>
                </a:solidFill>
                <a:latin typeface="Abadi" panose="020B0604020104020204" pitchFamily="34" charset="0"/>
              </a:rPr>
              <a:t> later and is also not that often in use</a:t>
            </a:r>
          </a:p>
          <a:p>
            <a:pPr>
              <a:lnSpc>
                <a:spcPct val="100000"/>
              </a:lnSpc>
              <a:spcBef>
                <a:spcPts val="1400"/>
              </a:spcBef>
            </a:pPr>
            <a:r>
              <a:rPr lang="en-US" sz="2200" dirty="0">
                <a:solidFill>
                  <a:schemeClr val="accent3">
                    <a:lumMod val="25000"/>
                  </a:schemeClr>
                </a:solidFill>
                <a:latin typeface="Abadi" panose="020B0604020104020204" pitchFamily="34" charset="0"/>
              </a:rPr>
              <a:t>With increasing number of starts the success rate is rising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F86E47AE-3AC6-40AB-A134-EF9757FD9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64302"/>
            <a:ext cx="10687962" cy="208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9307"/>
            <a:ext cx="10511998" cy="1852038"/>
          </a:xfrm>
          <a:prstGeom prst="rect">
            <a:avLst/>
          </a:prstGeom>
        </p:spPr>
        <p:txBody>
          <a:bodyPr>
            <a:normAutofit fontScale="92500"/>
          </a:bodyPr>
          <a:lstStyle/>
          <a:p>
            <a:pPr>
              <a:lnSpc>
                <a:spcPct val="100000"/>
              </a:lnSpc>
              <a:spcBef>
                <a:spcPts val="1400"/>
              </a:spcBef>
            </a:pPr>
            <a:r>
              <a:rPr lang="de-DE" sz="2200" dirty="0">
                <a:solidFill>
                  <a:schemeClr val="accent3">
                    <a:lumMod val="25000"/>
                  </a:schemeClr>
                </a:solidFill>
                <a:latin typeface="Abadi" panose="020B0604020104020204" pitchFamily="34" charset="0"/>
              </a:rPr>
              <a:t>CCAFS SLC 40 and </a:t>
            </a:r>
            <a:r>
              <a:rPr lang="en-US" sz="2200" dirty="0">
                <a:solidFill>
                  <a:schemeClr val="accent3">
                    <a:lumMod val="25000"/>
                  </a:schemeClr>
                </a:solidFill>
                <a:latin typeface="Abadi" panose="020B0604020104020204" pitchFamily="34" charset="0"/>
              </a:rPr>
              <a:t>KSC LC 39A are used for Launches with the highest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maximum payload mass of </a:t>
            </a:r>
            <a:r>
              <a:rPr lang="de-DE" sz="2200" dirty="0">
                <a:solidFill>
                  <a:schemeClr val="accent3">
                    <a:lumMod val="25000"/>
                  </a:schemeClr>
                </a:solidFill>
                <a:latin typeface="Abadi" panose="020B0604020104020204" pitchFamily="34" charset="0"/>
              </a:rPr>
              <a:t>VAFB SLC 4E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under</a:t>
            </a:r>
            <a:r>
              <a:rPr lang="de-DE" sz="2200" dirty="0">
                <a:solidFill>
                  <a:schemeClr val="accent3">
                    <a:lumMod val="25000"/>
                  </a:schemeClr>
                </a:solidFill>
                <a:latin typeface="Abadi" panose="020B0604020104020204" pitchFamily="34" charset="0"/>
              </a:rPr>
              <a:t> 10 000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higher payload mass the success rate increase, which also indicates that higher payload mass came with increasing flight numbers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B2F34BCA-C845-46F1-AD60-CE33EFBF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0" y="1590908"/>
            <a:ext cx="10513799" cy="205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0907"/>
            <a:ext cx="4961716" cy="4302795"/>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ES-L1, GEO, HEO and SSO </a:t>
            </a:r>
            <a:r>
              <a:rPr lang="de-DE" sz="2200" dirty="0" err="1">
                <a:solidFill>
                  <a:schemeClr val="accent3">
                    <a:lumMod val="25000"/>
                  </a:schemeClr>
                </a:solidFill>
                <a:latin typeface="Abadi" panose="020B0604020104020204" pitchFamily="34" charset="0"/>
              </a:rPr>
              <a:t>have</a:t>
            </a:r>
            <a:r>
              <a:rPr lang="de-DE" sz="2200" dirty="0">
                <a:solidFill>
                  <a:schemeClr val="accent3">
                    <a:lumMod val="25000"/>
                  </a:schemeClr>
                </a:solidFill>
                <a:latin typeface="Abadi" panose="020B0604020104020204" pitchFamily="34" charset="0"/>
              </a:rPr>
              <a:t> a high </a:t>
            </a:r>
            <a:r>
              <a:rPr lang="de-DE" sz="2200" dirty="0" err="1">
                <a:solidFill>
                  <a:schemeClr val="accent3">
                    <a:lumMod val="25000"/>
                  </a:schemeClr>
                </a:solidFill>
                <a:latin typeface="Abadi" panose="020B0604020104020204" pitchFamily="34" charset="0"/>
              </a:rPr>
              <a:t>chance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of</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21EE5E94-6852-4491-B356-51C95F85D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64913"/>
            <a:ext cx="5325989" cy="36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53737"/>
            <a:ext cx="5065793" cy="4327607"/>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The </a:t>
            </a:r>
            <a:r>
              <a:rPr lang="de-DE" sz="2200" dirty="0" err="1">
                <a:solidFill>
                  <a:schemeClr val="accent3">
                    <a:lumMod val="25000"/>
                  </a:schemeClr>
                </a:solidFill>
                <a:latin typeface="Abadi" panose="020B0604020104020204" pitchFamily="34" charset="0"/>
              </a:rPr>
              <a:t>most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flights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were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GTO, ISS and VLEO</a:t>
            </a:r>
          </a:p>
          <a:p>
            <a:pPr>
              <a:lnSpc>
                <a:spcPct val="100000"/>
              </a:lnSpc>
              <a:spcBef>
                <a:spcPts val="1400"/>
              </a:spcBef>
            </a:pPr>
            <a:r>
              <a:rPr lang="de-DE" sz="2200" dirty="0">
                <a:solidFill>
                  <a:schemeClr val="accent3">
                    <a:lumMod val="25000"/>
                  </a:schemeClr>
                </a:solidFill>
                <a:latin typeface="Abadi" panose="020B0604020104020204" pitchFamily="34" charset="0"/>
              </a:rPr>
              <a:t>ES-L1, SO and GEO </a:t>
            </a:r>
            <a:r>
              <a:rPr lang="de-DE" sz="2200" dirty="0" err="1">
                <a:solidFill>
                  <a:schemeClr val="accent3">
                    <a:lumMod val="25000"/>
                  </a:schemeClr>
                </a:solidFill>
                <a:latin typeface="Abadi" panose="020B0604020104020204" pitchFamily="34" charset="0"/>
              </a:rPr>
              <a:t>got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achived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only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once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each</a:t>
            </a:r>
            <a:endParaRPr lang="de-DE" sz="2200" dirty="0">
              <a:solidFill>
                <a:schemeClr val="accent3">
                  <a:lumMod val="25000"/>
                </a:schemeClr>
              </a:solidFill>
              <a:latin typeface="Abadi" panose="020B0604020104020204" pitchFamily="34" charset="0"/>
            </a:endParaRPr>
          </a:p>
          <a:p>
            <a:pPr>
              <a:lnSpc>
                <a:spcPct val="100000"/>
              </a:lnSpc>
              <a:spcBef>
                <a:spcPts val="1400"/>
              </a:spcBef>
            </a:pPr>
            <a:r>
              <a:rPr lang="de-DE" sz="2200" dirty="0">
                <a:solidFill>
                  <a:schemeClr val="accent3">
                    <a:lumMod val="25000"/>
                  </a:schemeClr>
                </a:solidFill>
                <a:latin typeface="Abadi" panose="020B0604020104020204" pitchFamily="34" charset="0"/>
              </a:rPr>
              <a:t>ES-L1, SSO, HEO, GEO </a:t>
            </a:r>
            <a:r>
              <a:rPr lang="de-DE" sz="2200" dirty="0" err="1">
                <a:solidFill>
                  <a:schemeClr val="accent3">
                    <a:lumMod val="25000"/>
                  </a:schemeClr>
                </a:solidFill>
                <a:latin typeface="Abadi" panose="020B0604020104020204" pitchFamily="34" charset="0"/>
              </a:rPr>
              <a:t>have</a:t>
            </a:r>
            <a:r>
              <a:rPr lang="de-DE" sz="2200" dirty="0">
                <a:solidFill>
                  <a:schemeClr val="accent3">
                    <a:lumMod val="25000"/>
                  </a:schemeClr>
                </a:solidFill>
                <a:latin typeface="Abadi" panose="020B0604020104020204" pitchFamily="34" charset="0"/>
              </a:rPr>
              <a:t> a 100%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30F7B63D-53C5-41BE-8125-B4E3EF0A9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96" y="1470101"/>
            <a:ext cx="5065794" cy="453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70824"/>
            <a:ext cx="5169872" cy="4198164"/>
          </a:xfrm>
          <a:prstGeom prst="rect">
            <a:avLst/>
          </a:prstGeom>
        </p:spPr>
        <p:txBody>
          <a:bodyPr>
            <a:normAutofit/>
          </a:bodyPr>
          <a:lstStyle/>
          <a:p>
            <a:pPr>
              <a:lnSpc>
                <a:spcPct val="100000"/>
              </a:lnSpc>
              <a:spcBef>
                <a:spcPts val="1400"/>
              </a:spcBef>
            </a:pPr>
            <a:r>
              <a:rPr lang="de-DE" sz="2200" dirty="0" err="1">
                <a:solidFill>
                  <a:schemeClr val="accent3">
                    <a:lumMod val="25000"/>
                  </a:schemeClr>
                </a:solidFill>
                <a:latin typeface="Abadi" panose="020B0604020104020204" pitchFamily="34" charset="0"/>
              </a:rPr>
              <a:t>Highest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payload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mass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got</a:t>
            </a:r>
            <a:r>
              <a:rPr lang="de-DE" sz="2200" dirty="0">
                <a:solidFill>
                  <a:schemeClr val="accent3">
                    <a:lumMod val="25000"/>
                  </a:schemeClr>
                </a:solidFill>
                <a:latin typeface="Abadi" panose="020B0604020104020204" pitchFamily="34" charset="0"/>
              </a:rPr>
              <a:t> send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VLEO </a:t>
            </a:r>
            <a:r>
              <a:rPr lang="de-DE" sz="2200" dirty="0" err="1">
                <a:solidFill>
                  <a:schemeClr val="accent3">
                    <a:lumMod val="25000"/>
                  </a:schemeClr>
                </a:solidFill>
                <a:latin typeface="Abadi" panose="020B0604020104020204" pitchFamily="34" charset="0"/>
              </a:rPr>
              <a:t>with</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good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a:t>
            </a:r>
          </a:p>
          <a:p>
            <a:pPr>
              <a:lnSpc>
                <a:spcPct val="100000"/>
              </a:lnSpc>
              <a:spcBef>
                <a:spcPts val="1400"/>
              </a:spcBef>
            </a:pPr>
            <a:r>
              <a:rPr lang="de-DE" sz="2200" dirty="0">
                <a:solidFill>
                  <a:schemeClr val="accent3">
                    <a:lumMod val="25000"/>
                  </a:schemeClr>
                </a:solidFill>
                <a:latin typeface="Abadi" panose="020B0604020104020204" pitchFamily="34" charset="0"/>
              </a:rPr>
              <a:t>Most </a:t>
            </a:r>
            <a:r>
              <a:rPr lang="de-DE" sz="2200" dirty="0" err="1">
                <a:solidFill>
                  <a:schemeClr val="accent3">
                    <a:lumMod val="25000"/>
                  </a:schemeClr>
                </a:solidFill>
                <a:latin typeface="Abadi" panose="020B0604020104020204" pitchFamily="34" charset="0"/>
              </a:rPr>
              <a:t>flights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ISS </a:t>
            </a:r>
            <a:r>
              <a:rPr lang="de-DE" sz="2200" dirty="0" err="1">
                <a:solidFill>
                  <a:schemeClr val="accent3">
                    <a:lumMod val="25000"/>
                  </a:schemeClr>
                </a:solidFill>
                <a:latin typeface="Abadi" panose="020B0604020104020204" pitchFamily="34" charset="0"/>
              </a:rPr>
              <a:t>had</a:t>
            </a:r>
            <a:r>
              <a:rPr lang="de-DE" sz="2200" dirty="0">
                <a:solidFill>
                  <a:schemeClr val="accent3">
                    <a:lumMod val="25000"/>
                  </a:schemeClr>
                </a:solidFill>
                <a:latin typeface="Abadi" panose="020B0604020104020204" pitchFamily="34" charset="0"/>
              </a:rPr>
              <a:t> a </a:t>
            </a:r>
            <a:r>
              <a:rPr lang="de-DE" sz="2200" dirty="0" err="1">
                <a:solidFill>
                  <a:schemeClr val="accent3">
                    <a:lumMod val="25000"/>
                  </a:schemeClr>
                </a:solidFill>
                <a:latin typeface="Abadi" panose="020B0604020104020204" pitchFamily="34" charset="0"/>
              </a:rPr>
              <a:t>payload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mass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between</a:t>
            </a:r>
            <a:r>
              <a:rPr lang="de-DE" sz="2200" dirty="0">
                <a:solidFill>
                  <a:schemeClr val="accent3">
                    <a:lumMod val="25000"/>
                  </a:schemeClr>
                </a:solidFill>
                <a:latin typeface="Abadi" panose="020B0604020104020204" pitchFamily="34" charset="0"/>
              </a:rPr>
              <a:t> 2000 and 4000</a:t>
            </a:r>
          </a:p>
          <a:p>
            <a:pPr>
              <a:lnSpc>
                <a:spcPct val="100000"/>
              </a:lnSpc>
              <a:spcBef>
                <a:spcPts val="1400"/>
              </a:spcBef>
            </a:pPr>
            <a:r>
              <a:rPr lang="de-DE" sz="2200" dirty="0">
                <a:solidFill>
                  <a:schemeClr val="accent3">
                    <a:lumMod val="25000"/>
                  </a:schemeClr>
                </a:solidFill>
                <a:latin typeface="Abadi" panose="020B0604020104020204" pitchFamily="34" charset="0"/>
              </a:rPr>
              <a:t>Most </a:t>
            </a:r>
            <a:r>
              <a:rPr lang="de-DE" sz="2200" dirty="0" err="1">
                <a:solidFill>
                  <a:schemeClr val="accent3">
                    <a:lumMod val="25000"/>
                  </a:schemeClr>
                </a:solidFill>
                <a:latin typeface="Abadi" panose="020B0604020104020204" pitchFamily="34" charset="0"/>
              </a:rPr>
              <a:t>flights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FO </a:t>
            </a:r>
            <a:r>
              <a:rPr lang="de-DE" sz="2200" dirty="0" err="1">
                <a:solidFill>
                  <a:schemeClr val="accent3">
                    <a:lumMod val="25000"/>
                  </a:schemeClr>
                </a:solidFill>
                <a:latin typeface="Abadi" panose="020B0604020104020204" pitchFamily="34" charset="0"/>
              </a:rPr>
              <a:t>had</a:t>
            </a:r>
            <a:r>
              <a:rPr lang="de-DE" sz="2200" dirty="0">
                <a:solidFill>
                  <a:schemeClr val="accent3">
                    <a:lumMod val="25000"/>
                  </a:schemeClr>
                </a:solidFill>
                <a:latin typeface="Abadi" panose="020B0604020104020204" pitchFamily="34" charset="0"/>
              </a:rPr>
              <a:t> a </a:t>
            </a:r>
            <a:r>
              <a:rPr lang="de-DE" sz="2200" dirty="0" err="1">
                <a:solidFill>
                  <a:schemeClr val="accent3">
                    <a:lumMod val="25000"/>
                  </a:schemeClr>
                </a:solidFill>
                <a:latin typeface="Abadi" panose="020B0604020104020204" pitchFamily="34" charset="0"/>
              </a:rPr>
              <a:t>payload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mass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between</a:t>
            </a:r>
            <a:r>
              <a:rPr lang="de-DE" sz="2200" dirty="0">
                <a:solidFill>
                  <a:schemeClr val="accent3">
                    <a:lumMod val="25000"/>
                  </a:schemeClr>
                </a:solidFill>
                <a:latin typeface="Abadi" panose="020B0604020104020204" pitchFamily="34" charset="0"/>
              </a:rPr>
              <a:t> 2000 and 8000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8CB95068-6552-4EF8-A7D1-664809D41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444" y="1670824"/>
            <a:ext cx="4788167" cy="428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4161"/>
            <a:ext cx="4671784" cy="4377184"/>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In </a:t>
            </a:r>
            <a:r>
              <a:rPr lang="de-DE" sz="2200" dirty="0" err="1">
                <a:solidFill>
                  <a:schemeClr val="accent3">
                    <a:lumMod val="25000"/>
                  </a:schemeClr>
                </a:solidFill>
                <a:latin typeface="Abadi" panose="020B0604020104020204" pitchFamily="34" charset="0"/>
              </a:rPr>
              <a:t>general</a:t>
            </a:r>
            <a:r>
              <a:rPr lang="de-DE" sz="2200" dirty="0">
                <a:solidFill>
                  <a:schemeClr val="accent3">
                    <a:lumMod val="25000"/>
                  </a:schemeClr>
                </a:solidFill>
                <a:latin typeface="Abadi" panose="020B0604020104020204" pitchFamily="34" charset="0"/>
              </a:rPr>
              <a:t>: By Time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a:t>
            </a:r>
            <a:r>
              <a:rPr lang="de-DE" sz="2200" dirty="0">
                <a:solidFill>
                  <a:schemeClr val="accent3">
                    <a:lumMod val="25000"/>
                  </a:schemeClr>
                </a:solidFill>
                <a:latin typeface="Abadi" panose="020B0604020104020204" pitchFamily="34" charset="0"/>
              </a:rPr>
              <a:t> rate </a:t>
            </a:r>
            <a:r>
              <a:rPr lang="de-DE" sz="2200" dirty="0" err="1">
                <a:solidFill>
                  <a:schemeClr val="accent3">
                    <a:lumMod val="25000"/>
                  </a:schemeClr>
                </a:solidFill>
                <a:latin typeface="Abadi" panose="020B0604020104020204" pitchFamily="34" charset="0"/>
              </a:rPr>
              <a:t>increas</a:t>
            </a:r>
            <a:r>
              <a:rPr lang="en-US" sz="2200" dirty="0">
                <a:solidFill>
                  <a:schemeClr val="accent3">
                    <a:lumMod val="25000"/>
                  </a:schemeClr>
                </a:solidFill>
                <a:latin typeface="Abadi" panose="020B0604020104020204" pitchFamily="34" charset="0"/>
              </a:rPr>
              <a:t>e</a:t>
            </a:r>
          </a:p>
          <a:p>
            <a:pPr>
              <a:lnSpc>
                <a:spcPct val="100000"/>
              </a:lnSpc>
              <a:spcBef>
                <a:spcPts val="1400"/>
              </a:spcBef>
            </a:pPr>
            <a:r>
              <a:rPr lang="en-US" sz="2200" dirty="0">
                <a:solidFill>
                  <a:schemeClr val="accent3">
                    <a:lumMod val="25000"/>
                  </a:schemeClr>
                </a:solidFill>
                <a:latin typeface="Abadi" panose="020B0604020104020204" pitchFamily="34" charset="0"/>
              </a:rPr>
              <a:t>Between 2014 and 2015 it stays equal</a:t>
            </a:r>
          </a:p>
          <a:p>
            <a:pPr>
              <a:lnSpc>
                <a:spcPct val="100000"/>
              </a:lnSpc>
              <a:spcBef>
                <a:spcPts val="1400"/>
              </a:spcBef>
            </a:pPr>
            <a:r>
              <a:rPr lang="en-US" sz="2200" dirty="0">
                <a:solidFill>
                  <a:schemeClr val="accent3">
                    <a:lumMod val="25000"/>
                  </a:schemeClr>
                </a:solidFill>
                <a:latin typeface="Abadi" panose="020B0604020104020204" pitchFamily="34" charset="0"/>
              </a:rPr>
              <a:t>There is a big Drop in 2018 and a small in 2020</a:t>
            </a:r>
            <a:endParaRPr lang="de-DE"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B32F1219-3C78-4894-A7D0-AAAAA26C5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422" y="1504161"/>
            <a:ext cx="5352189" cy="363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a:rPr>
              <a:t>The names of the all launch sites are:</a:t>
            </a:r>
            <a:endParaRPr lang="en-US" sz="2400" dirty="0">
              <a:solidFill>
                <a:schemeClr val="accent3">
                  <a:lumMod val="25000"/>
                </a:schemeClr>
              </a:solidFill>
              <a:cs typeface="Calibri" panose="020F0502020204030204"/>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used DISTINCT parameter to get unique results of the column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the Table SPACEXTBL:</a:t>
            </a:r>
          </a:p>
          <a:p>
            <a:pPr algn="just">
              <a:lnSpc>
                <a:spcPct val="100000"/>
              </a:lnSpc>
              <a:spcBef>
                <a:spcPts val="1400"/>
              </a:spcBef>
            </a:pPr>
            <a:endParaRPr lang="en-US" sz="2400" dirty="0">
              <a:solidFill>
                <a:schemeClr val="accent3">
                  <a:lumMod val="25000"/>
                </a:schemeClr>
              </a:solidFill>
              <a:latin typeface="Calibri" panose="020F0502020204030204"/>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Grafik 9">
            <a:extLst>
              <a:ext uri="{FF2B5EF4-FFF2-40B4-BE49-F238E27FC236}">
                <a16:creationId xmlns:a16="http://schemas.microsoft.com/office/drawing/2014/main" id="{4EC39AF5-15D4-46B5-B03B-7BE5621C40F8}"/>
              </a:ext>
            </a:extLst>
          </p:cNvPr>
          <p:cNvPicPr>
            <a:picLocks noChangeAspect="1"/>
          </p:cNvPicPr>
          <p:nvPr/>
        </p:nvPicPr>
        <p:blipFill>
          <a:blip r:embed="rId3"/>
          <a:stretch>
            <a:fillRect/>
          </a:stretch>
        </p:blipFill>
        <p:spPr>
          <a:xfrm>
            <a:off x="5375348" y="2218511"/>
            <a:ext cx="1304925" cy="1647825"/>
          </a:xfrm>
          <a:prstGeom prst="rect">
            <a:avLst/>
          </a:prstGeom>
        </p:spPr>
      </p:pic>
      <p:pic>
        <p:nvPicPr>
          <p:cNvPr id="12" name="Grafik 11">
            <a:extLst>
              <a:ext uri="{FF2B5EF4-FFF2-40B4-BE49-F238E27FC236}">
                <a16:creationId xmlns:a16="http://schemas.microsoft.com/office/drawing/2014/main" id="{47B28D89-8E2D-4ECA-A04F-6FECFAE56E48}"/>
              </a:ext>
            </a:extLst>
          </p:cNvPr>
          <p:cNvPicPr>
            <a:picLocks noChangeAspect="1"/>
          </p:cNvPicPr>
          <p:nvPr/>
        </p:nvPicPr>
        <p:blipFill>
          <a:blip r:embed="rId4"/>
          <a:stretch>
            <a:fillRect/>
          </a:stretch>
        </p:blipFill>
        <p:spPr>
          <a:xfrm>
            <a:off x="2551941" y="5227985"/>
            <a:ext cx="6181725" cy="428625"/>
          </a:xfrm>
          <a:prstGeom prst="rect">
            <a:avLst/>
          </a:prstGeom>
        </p:spPr>
      </p:pic>
    </p:spTree>
    <p:extLst>
      <p:ext uri="{BB962C8B-B14F-4D97-AF65-F5344CB8AC3E}">
        <p14:creationId xmlns:p14="http://schemas.microsoft.com/office/powerpoint/2010/main" val="272785097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45264"/>
            <a:ext cx="9745589" cy="15083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Table showing the first 5 starts from a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that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a:extLst>
              <a:ext uri="{FF2B5EF4-FFF2-40B4-BE49-F238E27FC236}">
                <a16:creationId xmlns:a16="http://schemas.microsoft.com/office/drawing/2014/main" id="{4E003506-C455-4682-B48C-BCCA5E0DAC44}"/>
              </a:ext>
            </a:extLst>
          </p:cNvPr>
          <p:cNvPicPr>
            <a:picLocks noChangeAspect="1"/>
          </p:cNvPicPr>
          <p:nvPr/>
        </p:nvPicPr>
        <p:blipFill>
          <a:blip r:embed="rId3"/>
          <a:stretch>
            <a:fillRect/>
          </a:stretch>
        </p:blipFill>
        <p:spPr>
          <a:xfrm>
            <a:off x="752019" y="1427286"/>
            <a:ext cx="10687961" cy="2570958"/>
          </a:xfrm>
          <a:prstGeom prst="rect">
            <a:avLst/>
          </a:prstGeom>
        </p:spPr>
      </p:pic>
    </p:spTree>
    <p:extLst>
      <p:ext uri="{BB962C8B-B14F-4D97-AF65-F5344CB8AC3E}">
        <p14:creationId xmlns:p14="http://schemas.microsoft.com/office/powerpoint/2010/main" val="17947386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Sum of payload Mess carried by boosters launched by NASA (CRS):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FEBE68D0-3999-46A7-96E1-EA9F850CDCF1}"/>
              </a:ext>
            </a:extLst>
          </p:cNvPr>
          <p:cNvPicPr>
            <a:picLocks noChangeAspect="1"/>
          </p:cNvPicPr>
          <p:nvPr/>
        </p:nvPicPr>
        <p:blipFill>
          <a:blip r:embed="rId3"/>
          <a:stretch>
            <a:fillRect/>
          </a:stretch>
        </p:blipFill>
        <p:spPr>
          <a:xfrm>
            <a:off x="1622498" y="4057340"/>
            <a:ext cx="8810625" cy="409575"/>
          </a:xfrm>
          <a:prstGeom prst="rect">
            <a:avLst/>
          </a:prstGeom>
        </p:spPr>
      </p:pic>
      <p:pic>
        <p:nvPicPr>
          <p:cNvPr id="8" name="Grafik 7">
            <a:extLst>
              <a:ext uri="{FF2B5EF4-FFF2-40B4-BE49-F238E27FC236}">
                <a16:creationId xmlns:a16="http://schemas.microsoft.com/office/drawing/2014/main" id="{641EA1E4-36AB-4D32-BC46-4C1AE69A1102}"/>
              </a:ext>
            </a:extLst>
          </p:cNvPr>
          <p:cNvPicPr>
            <a:picLocks noChangeAspect="1"/>
          </p:cNvPicPr>
          <p:nvPr/>
        </p:nvPicPr>
        <p:blipFill>
          <a:blip r:embed="rId4"/>
          <a:stretch>
            <a:fillRect/>
          </a:stretch>
        </p:blipFill>
        <p:spPr>
          <a:xfrm>
            <a:off x="5286374" y="2182386"/>
            <a:ext cx="809625" cy="723900"/>
          </a:xfrm>
          <a:prstGeom prst="rect">
            <a:avLst/>
          </a:prstGeom>
        </p:spPr>
      </p:pic>
    </p:spTree>
    <p:extLst>
      <p:ext uri="{BB962C8B-B14F-4D97-AF65-F5344CB8AC3E}">
        <p14:creationId xmlns:p14="http://schemas.microsoft.com/office/powerpoint/2010/main" val="40100147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a:t>
            </a:r>
            <a:r>
              <a:rPr lang="en-US" sz="2200" dirty="0" err="1">
                <a:solidFill>
                  <a:schemeClr val="accent3">
                    <a:lumMod val="25000"/>
                  </a:schemeClr>
                </a:solidFill>
                <a:latin typeface="Abadi" panose="020B0604020104020204" pitchFamily="34" charset="0"/>
              </a:rPr>
              <a:t>carriad</a:t>
            </a:r>
            <a:r>
              <a:rPr lang="en-US" sz="2200" dirty="0">
                <a:solidFill>
                  <a:schemeClr val="accent3">
                    <a:lumMod val="25000"/>
                  </a:schemeClr>
                </a:solidFill>
                <a:latin typeface="Abadi" panose="020B0604020104020204" pitchFamily="34" charset="0"/>
              </a:rPr>
              <a:t> by booster version F9 v1.1 is 2928: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E161E668-A02E-4543-B399-8AADD8BF3DEC}"/>
              </a:ext>
            </a:extLst>
          </p:cNvPr>
          <p:cNvPicPr>
            <a:picLocks noChangeAspect="1"/>
          </p:cNvPicPr>
          <p:nvPr/>
        </p:nvPicPr>
        <p:blipFill>
          <a:blip r:embed="rId3"/>
          <a:stretch>
            <a:fillRect/>
          </a:stretch>
        </p:blipFill>
        <p:spPr>
          <a:xfrm>
            <a:off x="5642804" y="2239187"/>
            <a:ext cx="685800" cy="714375"/>
          </a:xfrm>
          <a:prstGeom prst="rect">
            <a:avLst/>
          </a:prstGeom>
        </p:spPr>
      </p:pic>
      <p:pic>
        <p:nvPicPr>
          <p:cNvPr id="8" name="Grafik 7">
            <a:extLst>
              <a:ext uri="{FF2B5EF4-FFF2-40B4-BE49-F238E27FC236}">
                <a16:creationId xmlns:a16="http://schemas.microsoft.com/office/drawing/2014/main" id="{E556F3D7-8A6F-4C92-8D78-04BF93243B4F}"/>
              </a:ext>
            </a:extLst>
          </p:cNvPr>
          <p:cNvPicPr>
            <a:picLocks noChangeAspect="1"/>
          </p:cNvPicPr>
          <p:nvPr/>
        </p:nvPicPr>
        <p:blipFill>
          <a:blip r:embed="rId4"/>
          <a:stretch>
            <a:fillRect/>
          </a:stretch>
        </p:blipFill>
        <p:spPr>
          <a:xfrm>
            <a:off x="1743075" y="4117587"/>
            <a:ext cx="8705850" cy="447675"/>
          </a:xfrm>
          <a:prstGeom prst="rect">
            <a:avLst/>
          </a:prstGeom>
        </p:spPr>
      </p:pic>
    </p:spTree>
    <p:extLst>
      <p:ext uri="{BB962C8B-B14F-4D97-AF65-F5344CB8AC3E}">
        <p14:creationId xmlns:p14="http://schemas.microsoft.com/office/powerpoint/2010/main" val="273556052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a:extLst>
              <a:ext uri="{FF2B5EF4-FFF2-40B4-BE49-F238E27FC236}">
                <a16:creationId xmlns:a16="http://schemas.microsoft.com/office/drawing/2014/main" id="{69A3715C-8F63-42A6-A4C9-B13DFE472EBF}"/>
              </a:ext>
            </a:extLst>
          </p:cNvPr>
          <p:cNvPicPr>
            <a:picLocks noChangeAspect="1"/>
          </p:cNvPicPr>
          <p:nvPr/>
        </p:nvPicPr>
        <p:blipFill>
          <a:blip r:embed="rId3"/>
          <a:stretch>
            <a:fillRect/>
          </a:stretch>
        </p:blipFill>
        <p:spPr>
          <a:xfrm>
            <a:off x="5456311" y="2244531"/>
            <a:ext cx="1143000" cy="733425"/>
          </a:xfrm>
          <a:prstGeom prst="rect">
            <a:avLst/>
          </a:prstGeom>
        </p:spPr>
      </p:pic>
      <p:pic>
        <p:nvPicPr>
          <p:cNvPr id="8" name="Grafik 7">
            <a:extLst>
              <a:ext uri="{FF2B5EF4-FFF2-40B4-BE49-F238E27FC236}">
                <a16:creationId xmlns:a16="http://schemas.microsoft.com/office/drawing/2014/main" id="{F4716DEC-B51D-4E14-BF89-3DF8F3B13AD7}"/>
              </a:ext>
            </a:extLst>
          </p:cNvPr>
          <p:cNvPicPr>
            <a:picLocks noChangeAspect="1"/>
          </p:cNvPicPr>
          <p:nvPr/>
        </p:nvPicPr>
        <p:blipFill>
          <a:blip r:embed="rId4"/>
          <a:stretch>
            <a:fillRect/>
          </a:stretch>
        </p:blipFill>
        <p:spPr>
          <a:xfrm>
            <a:off x="1873985" y="4010587"/>
            <a:ext cx="8562975" cy="476250"/>
          </a:xfrm>
          <a:prstGeom prst="rect">
            <a:avLst/>
          </a:prstGeom>
        </p:spPr>
      </p:pic>
    </p:spTree>
    <p:extLst>
      <p:ext uri="{BB962C8B-B14F-4D97-AF65-F5344CB8AC3E}">
        <p14:creationId xmlns:p14="http://schemas.microsoft.com/office/powerpoint/2010/main" val="143467992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booster names, which have successfully landed on drone ship and had payload mass greater than 4000 but less than 6000: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CF69F462-5473-4E25-8E20-BCDEE0B252A0}"/>
              </a:ext>
            </a:extLst>
          </p:cNvPr>
          <p:cNvPicPr>
            <a:picLocks noChangeAspect="1"/>
          </p:cNvPicPr>
          <p:nvPr/>
        </p:nvPicPr>
        <p:blipFill>
          <a:blip r:embed="rId3"/>
          <a:stretch>
            <a:fillRect/>
          </a:stretch>
        </p:blipFill>
        <p:spPr>
          <a:xfrm>
            <a:off x="5414962" y="2624137"/>
            <a:ext cx="1362075" cy="1609725"/>
          </a:xfrm>
          <a:prstGeom prst="rect">
            <a:avLst/>
          </a:prstGeom>
        </p:spPr>
      </p:pic>
      <p:pic>
        <p:nvPicPr>
          <p:cNvPr id="10" name="Grafik 9">
            <a:extLst>
              <a:ext uri="{FF2B5EF4-FFF2-40B4-BE49-F238E27FC236}">
                <a16:creationId xmlns:a16="http://schemas.microsoft.com/office/drawing/2014/main" id="{866721B9-5DC9-43EB-BDB7-E9E5D9CD2782}"/>
              </a:ext>
            </a:extLst>
          </p:cNvPr>
          <p:cNvPicPr>
            <a:picLocks noChangeAspect="1"/>
          </p:cNvPicPr>
          <p:nvPr/>
        </p:nvPicPr>
        <p:blipFill>
          <a:blip r:embed="rId4"/>
          <a:stretch>
            <a:fillRect/>
          </a:stretch>
        </p:blipFill>
        <p:spPr>
          <a:xfrm>
            <a:off x="0" y="4745378"/>
            <a:ext cx="12192000" cy="593651"/>
          </a:xfrm>
          <a:prstGeom prst="rect">
            <a:avLst/>
          </a:prstGeom>
        </p:spPr>
      </p:pic>
    </p:spTree>
    <p:extLst>
      <p:ext uri="{BB962C8B-B14F-4D97-AF65-F5344CB8AC3E}">
        <p14:creationId xmlns:p14="http://schemas.microsoft.com/office/powerpoint/2010/main" val="6393995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CFDA96A8-ECC1-442B-BFD1-A244873ED6D5}"/>
              </a:ext>
            </a:extLst>
          </p:cNvPr>
          <p:cNvSpPr txBox="1">
            <a:spLocks/>
          </p:cNvSpPr>
          <p:nvPr/>
        </p:nvSpPr>
        <p:spPr>
          <a:xfrm>
            <a:off x="828068" y="1590907"/>
            <a:ext cx="10530114" cy="44346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Goal of the Project: Estimate if Falcon 9 stage 1 would land successfully or not</a:t>
            </a:r>
          </a:p>
          <a:p>
            <a:pPr lvl="1">
              <a:spcBef>
                <a:spcPts val="1400"/>
              </a:spcBef>
            </a:pPr>
            <a:r>
              <a:rPr lang="en-US" sz="1800" dirty="0">
                <a:solidFill>
                  <a:schemeClr val="accent3">
                    <a:lumMod val="25000"/>
                  </a:schemeClr>
                </a:solidFill>
                <a:latin typeface="Abadi" panose="020B0604020104020204" pitchFamily="34" charset="0"/>
              </a:rPr>
              <a:t>This fact plays major role in estimate the price of its launch</a:t>
            </a:r>
          </a:p>
          <a:p>
            <a:pPr lvl="1">
              <a:spcBef>
                <a:spcPts val="1400"/>
              </a:spcBef>
            </a:pPr>
            <a:r>
              <a:rPr lang="en-US" sz="1800" dirty="0">
                <a:solidFill>
                  <a:schemeClr val="accent3">
                    <a:lumMod val="25000"/>
                  </a:schemeClr>
                </a:solidFill>
                <a:latin typeface="Abadi" panose="020B0604020104020204" pitchFamily="34" charset="0"/>
              </a:rPr>
              <a:t>Data for the estimation was sourced from SpaceX REST API and the Falcon 9 Wikipedia Page</a:t>
            </a:r>
          </a:p>
          <a:p>
            <a:pPr>
              <a:spcBef>
                <a:spcPts val="1400"/>
              </a:spcBef>
            </a:pPr>
            <a:r>
              <a:rPr lang="en-US" sz="2200" dirty="0">
                <a:solidFill>
                  <a:schemeClr val="accent3">
                    <a:lumMod val="25000"/>
                  </a:schemeClr>
                </a:solidFill>
                <a:latin typeface="Abadi" panose="020B0604020104020204" pitchFamily="34" charset="0"/>
              </a:rPr>
              <a:t>Process to achieve the Goal after collecting the data: </a:t>
            </a:r>
          </a:p>
          <a:p>
            <a:pPr lvl="1">
              <a:spcBef>
                <a:spcPts val="1400"/>
              </a:spcBef>
            </a:pPr>
            <a:r>
              <a:rPr lang="en-US" sz="1800" dirty="0">
                <a:solidFill>
                  <a:schemeClr val="accent3">
                    <a:lumMod val="25000"/>
                  </a:schemeClr>
                </a:solidFill>
                <a:latin typeface="Abadi" panose="020B0604020104020204" pitchFamily="34" charset="0"/>
              </a:rPr>
              <a:t>Perform some data wrangling to determine the best predictors for our outcome</a:t>
            </a:r>
          </a:p>
          <a:p>
            <a:pPr lvl="1">
              <a:spcBef>
                <a:spcPts val="1400"/>
              </a:spcBef>
            </a:pPr>
            <a:r>
              <a:rPr lang="en-US" sz="1800" dirty="0">
                <a:solidFill>
                  <a:schemeClr val="accent3">
                    <a:lumMod val="25000"/>
                  </a:schemeClr>
                </a:solidFill>
                <a:latin typeface="Abadi" panose="020B0604020104020204" pitchFamily="34" charset="0"/>
              </a:rPr>
              <a:t>Exploratory Data Analysis and feature scaling to visualize the data and get an overview of it</a:t>
            </a:r>
          </a:p>
          <a:p>
            <a:pPr lvl="1">
              <a:spcBef>
                <a:spcPts val="1400"/>
              </a:spcBef>
            </a:pPr>
            <a:r>
              <a:rPr lang="en-US" sz="1800" dirty="0">
                <a:solidFill>
                  <a:schemeClr val="accent3">
                    <a:lumMod val="25000"/>
                  </a:schemeClr>
                </a:solidFill>
                <a:latin typeface="Abadi" panose="020B0604020104020204" pitchFamily="34" charset="0"/>
              </a:rPr>
              <a:t>Calculating and evaluation of four different machine learning models to find the best one for the goal of the project</a:t>
            </a:r>
          </a:p>
          <a:p>
            <a:pPr>
              <a:spcBef>
                <a:spcPts val="1400"/>
              </a:spcBef>
            </a:pPr>
            <a:r>
              <a:rPr lang="en-US" sz="2200" dirty="0">
                <a:solidFill>
                  <a:schemeClr val="accent3">
                    <a:lumMod val="25000"/>
                  </a:schemeClr>
                </a:solidFill>
                <a:latin typeface="Abadi" panose="020B0604020104020204" pitchFamily="34" charset="0"/>
              </a:rPr>
              <a:t>The results shows that the outcome </a:t>
            </a:r>
            <a:r>
              <a:rPr lang="en-US" sz="2200" dirty="0" err="1">
                <a:solidFill>
                  <a:schemeClr val="accent3">
                    <a:lumMod val="25000"/>
                  </a:schemeClr>
                </a:solidFill>
                <a:latin typeface="Abadi" panose="020B0604020104020204" pitchFamily="34" charset="0"/>
              </a:rPr>
              <a:t>depents</a:t>
            </a:r>
            <a:r>
              <a:rPr lang="en-US" sz="2200" dirty="0">
                <a:solidFill>
                  <a:schemeClr val="accent3">
                    <a:lumMod val="25000"/>
                  </a:schemeClr>
                </a:solidFill>
                <a:latin typeface="Abadi" panose="020B0604020104020204" pitchFamily="34" charset="0"/>
              </a:rPr>
              <a:t> on various parameters </a:t>
            </a:r>
          </a:p>
          <a:p>
            <a:pPr lvl="1">
              <a:spcBef>
                <a:spcPts val="1400"/>
              </a:spcBef>
            </a:pPr>
            <a:r>
              <a:rPr lang="en-US" sz="1800" dirty="0">
                <a:solidFill>
                  <a:schemeClr val="accent3">
                    <a:lumMod val="25000"/>
                  </a:schemeClr>
                </a:solidFill>
                <a:latin typeface="Abadi" panose="020B0604020104020204" pitchFamily="34" charset="0"/>
              </a:rPr>
              <a:t>Launch factors: Launch site, payload mass, target orbit</a:t>
            </a:r>
          </a:p>
          <a:p>
            <a:pPr lvl="1">
              <a:spcBef>
                <a:spcPts val="1400"/>
              </a:spcBef>
            </a:pPr>
            <a:r>
              <a:rPr lang="en-US" sz="1800" dirty="0">
                <a:solidFill>
                  <a:schemeClr val="accent3">
                    <a:lumMod val="25000"/>
                  </a:schemeClr>
                </a:solidFill>
                <a:latin typeface="Abadi" panose="020B0604020104020204" pitchFamily="34" charset="0"/>
              </a:rPr>
              <a:t>Technical factors: </a:t>
            </a:r>
            <a:r>
              <a:rPr lang="en-US" sz="1800" dirty="0" err="1">
                <a:solidFill>
                  <a:schemeClr val="accent3">
                    <a:lumMod val="25000"/>
                  </a:schemeClr>
                </a:solidFill>
                <a:latin typeface="Abadi" panose="020B0604020104020204" pitchFamily="34" charset="0"/>
              </a:rPr>
              <a:t>gridgins</a:t>
            </a:r>
            <a:r>
              <a:rPr lang="en-US" sz="1800" dirty="0">
                <a:solidFill>
                  <a:schemeClr val="accent3">
                    <a:lumMod val="25000"/>
                  </a:schemeClr>
                </a:solidFill>
                <a:latin typeface="Abadi" panose="020B0604020104020204" pitchFamily="34" charset="0"/>
              </a:rPr>
              <a:t>, cores </a:t>
            </a:r>
          </a:p>
        </p:txBody>
      </p:sp>
    </p:spTree>
    <p:extLst>
      <p:ext uri="{BB962C8B-B14F-4D97-AF65-F5344CB8AC3E}">
        <p14:creationId xmlns:p14="http://schemas.microsoft.com/office/powerpoint/2010/main" val="198022143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05C1EA30-E0FA-480D-8E39-AD85CA028A47}"/>
              </a:ext>
            </a:extLst>
          </p:cNvPr>
          <p:cNvPicPr>
            <a:picLocks noChangeAspect="1"/>
          </p:cNvPicPr>
          <p:nvPr/>
        </p:nvPicPr>
        <p:blipFill>
          <a:blip r:embed="rId3"/>
          <a:stretch>
            <a:fillRect/>
          </a:stretch>
        </p:blipFill>
        <p:spPr>
          <a:xfrm>
            <a:off x="5795962" y="2321777"/>
            <a:ext cx="600075" cy="876300"/>
          </a:xfrm>
          <a:prstGeom prst="rect">
            <a:avLst/>
          </a:prstGeom>
        </p:spPr>
      </p:pic>
      <p:pic>
        <p:nvPicPr>
          <p:cNvPr id="8" name="Grafik 7">
            <a:extLst>
              <a:ext uri="{FF2B5EF4-FFF2-40B4-BE49-F238E27FC236}">
                <a16:creationId xmlns:a16="http://schemas.microsoft.com/office/drawing/2014/main" id="{85BE58D1-02BF-4DBA-A96E-C7E588AF456F}"/>
              </a:ext>
            </a:extLst>
          </p:cNvPr>
          <p:cNvPicPr>
            <a:picLocks noChangeAspect="1"/>
          </p:cNvPicPr>
          <p:nvPr/>
        </p:nvPicPr>
        <p:blipFill>
          <a:blip r:embed="rId4"/>
          <a:stretch>
            <a:fillRect/>
          </a:stretch>
        </p:blipFill>
        <p:spPr>
          <a:xfrm>
            <a:off x="2724150" y="4059160"/>
            <a:ext cx="6743700" cy="523875"/>
          </a:xfrm>
          <a:prstGeom prst="rect">
            <a:avLst/>
          </a:prstGeom>
        </p:spPr>
      </p:pic>
    </p:spTree>
    <p:extLst>
      <p:ext uri="{BB962C8B-B14F-4D97-AF65-F5344CB8AC3E}">
        <p14:creationId xmlns:p14="http://schemas.microsoft.com/office/powerpoint/2010/main" val="17569726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429EA2EC-659D-405E-97F7-1DC3C3FA1745}"/>
              </a:ext>
            </a:extLst>
          </p:cNvPr>
          <p:cNvPicPr>
            <a:picLocks noChangeAspect="1"/>
          </p:cNvPicPr>
          <p:nvPr/>
        </p:nvPicPr>
        <p:blipFill>
          <a:blip r:embed="rId3"/>
          <a:stretch>
            <a:fillRect/>
          </a:stretch>
        </p:blipFill>
        <p:spPr>
          <a:xfrm>
            <a:off x="4606787" y="2309987"/>
            <a:ext cx="2150374" cy="2559379"/>
          </a:xfrm>
          <a:prstGeom prst="rect">
            <a:avLst/>
          </a:prstGeom>
        </p:spPr>
      </p:pic>
      <p:pic>
        <p:nvPicPr>
          <p:cNvPr id="8" name="Grafik 7">
            <a:extLst>
              <a:ext uri="{FF2B5EF4-FFF2-40B4-BE49-F238E27FC236}">
                <a16:creationId xmlns:a16="http://schemas.microsoft.com/office/drawing/2014/main" id="{1B5832EE-2469-49C8-94BF-3524634F91BA}"/>
              </a:ext>
            </a:extLst>
          </p:cNvPr>
          <p:cNvPicPr>
            <a:picLocks noChangeAspect="1"/>
          </p:cNvPicPr>
          <p:nvPr/>
        </p:nvPicPr>
        <p:blipFill>
          <a:blip r:embed="rId4"/>
          <a:stretch>
            <a:fillRect/>
          </a:stretch>
        </p:blipFill>
        <p:spPr>
          <a:xfrm>
            <a:off x="0" y="5316056"/>
            <a:ext cx="12192000" cy="610485"/>
          </a:xfrm>
          <a:prstGeom prst="rect">
            <a:avLst/>
          </a:prstGeom>
        </p:spPr>
      </p:pic>
    </p:spTree>
    <p:extLst>
      <p:ext uri="{BB962C8B-B14F-4D97-AF65-F5344CB8AC3E}">
        <p14:creationId xmlns:p14="http://schemas.microsoft.com/office/powerpoint/2010/main" val="356664639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with the name of their booster versions, and launch site names for in year 2015: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DB2C226E-8A86-42F6-8EFC-5B7B7FFA3F92}"/>
              </a:ext>
            </a:extLst>
          </p:cNvPr>
          <p:cNvPicPr>
            <a:picLocks noChangeAspect="1"/>
          </p:cNvPicPr>
          <p:nvPr/>
        </p:nvPicPr>
        <p:blipFill>
          <a:blip r:embed="rId3"/>
          <a:stretch>
            <a:fillRect/>
          </a:stretch>
        </p:blipFill>
        <p:spPr>
          <a:xfrm>
            <a:off x="3486150" y="2564316"/>
            <a:ext cx="5219700" cy="1104900"/>
          </a:xfrm>
          <a:prstGeom prst="rect">
            <a:avLst/>
          </a:prstGeom>
        </p:spPr>
      </p:pic>
      <p:pic>
        <p:nvPicPr>
          <p:cNvPr id="8" name="Grafik 7">
            <a:extLst>
              <a:ext uri="{FF2B5EF4-FFF2-40B4-BE49-F238E27FC236}">
                <a16:creationId xmlns:a16="http://schemas.microsoft.com/office/drawing/2014/main" id="{4C7634E6-8F63-437D-8B64-AF38B2AA8421}"/>
              </a:ext>
            </a:extLst>
          </p:cNvPr>
          <p:cNvPicPr>
            <a:picLocks noChangeAspect="1"/>
          </p:cNvPicPr>
          <p:nvPr/>
        </p:nvPicPr>
        <p:blipFill>
          <a:blip r:embed="rId4"/>
          <a:stretch>
            <a:fillRect/>
          </a:stretch>
        </p:blipFill>
        <p:spPr>
          <a:xfrm>
            <a:off x="0" y="4696573"/>
            <a:ext cx="12192000" cy="591074"/>
          </a:xfrm>
          <a:prstGeom prst="rect">
            <a:avLst/>
          </a:prstGeom>
        </p:spPr>
      </p:pic>
    </p:spTree>
    <p:extLst>
      <p:ext uri="{BB962C8B-B14F-4D97-AF65-F5344CB8AC3E}">
        <p14:creationId xmlns:p14="http://schemas.microsoft.com/office/powerpoint/2010/main" val="139843913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the categories of landing outcomes (such as Failure (drone ship) or Success (ground pad)) between the date 2010-06-04 and 2017-03-20, in descending order: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to get this result look like this: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29FE4AE3-4ADD-4030-ADED-6ADE3C8808B1}"/>
              </a:ext>
            </a:extLst>
          </p:cNvPr>
          <p:cNvPicPr>
            <a:picLocks noChangeAspect="1"/>
          </p:cNvPicPr>
          <p:nvPr/>
        </p:nvPicPr>
        <p:blipFill>
          <a:blip r:embed="rId3"/>
          <a:stretch>
            <a:fillRect/>
          </a:stretch>
        </p:blipFill>
        <p:spPr>
          <a:xfrm>
            <a:off x="5356227" y="2701172"/>
            <a:ext cx="1420690" cy="2346613"/>
          </a:xfrm>
          <a:prstGeom prst="rect">
            <a:avLst/>
          </a:prstGeom>
        </p:spPr>
      </p:pic>
      <p:pic>
        <p:nvPicPr>
          <p:cNvPr id="8" name="Grafik 7">
            <a:extLst>
              <a:ext uri="{FF2B5EF4-FFF2-40B4-BE49-F238E27FC236}">
                <a16:creationId xmlns:a16="http://schemas.microsoft.com/office/drawing/2014/main" id="{A7C2ECDC-D496-4CFE-BF5F-529D93D01195}"/>
              </a:ext>
            </a:extLst>
          </p:cNvPr>
          <p:cNvPicPr>
            <a:picLocks noChangeAspect="1"/>
          </p:cNvPicPr>
          <p:nvPr/>
        </p:nvPicPr>
        <p:blipFill>
          <a:blip r:embed="rId4"/>
          <a:stretch>
            <a:fillRect/>
          </a:stretch>
        </p:blipFill>
        <p:spPr>
          <a:xfrm>
            <a:off x="0" y="5444879"/>
            <a:ext cx="12192000" cy="665177"/>
          </a:xfrm>
          <a:prstGeom prst="rect">
            <a:avLst/>
          </a:prstGeom>
        </p:spPr>
      </p:pic>
    </p:spTree>
    <p:extLst>
      <p:ext uri="{BB962C8B-B14F-4D97-AF65-F5344CB8AC3E}">
        <p14:creationId xmlns:p14="http://schemas.microsoft.com/office/powerpoint/2010/main" val="39751684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09893"/>
            <a:ext cx="9745589" cy="1367070"/>
          </a:xfrm>
          <a:prstGeom prst="rect">
            <a:avLst/>
          </a:prstGeom>
        </p:spPr>
        <p:txBody>
          <a:bodyPr lIns="91440" tIns="45720" rIns="91440" bIns="45720" anchor="t">
            <a:normAutofit fontScale="92500" lnSpcReduction="20000"/>
          </a:bodyPr>
          <a:lstStyle/>
          <a:p>
            <a:r>
              <a:rPr lang="en-US" dirty="0"/>
              <a:t>On the map above are the launch sites displayed which Space X used to launch the Falcon 9 rockets, three are on the east coast in a sub-tropic area and on is at the west coast</a:t>
            </a:r>
          </a:p>
          <a:p>
            <a:r>
              <a:rPr lang="en-US" dirty="0"/>
              <a:t>SpaceX is so more </a:t>
            </a:r>
            <a:r>
              <a:rPr lang="en-US" dirty="0" err="1"/>
              <a:t>flexibily</a:t>
            </a:r>
            <a:r>
              <a:rPr lang="en-US" dirty="0"/>
              <a:t> due to bigger weather events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of Space X</a:t>
            </a:r>
          </a:p>
        </p:txBody>
      </p:sp>
      <p:pic>
        <p:nvPicPr>
          <p:cNvPr id="6" name="Grafik 5">
            <a:extLst>
              <a:ext uri="{FF2B5EF4-FFF2-40B4-BE49-F238E27FC236}">
                <a16:creationId xmlns:a16="http://schemas.microsoft.com/office/drawing/2014/main" id="{5504C638-8136-4901-ADE6-83C13247F5F9}"/>
              </a:ext>
            </a:extLst>
          </p:cNvPr>
          <p:cNvPicPr>
            <a:picLocks noChangeAspect="1"/>
          </p:cNvPicPr>
          <p:nvPr/>
        </p:nvPicPr>
        <p:blipFill>
          <a:blip r:embed="rId3"/>
          <a:stretch>
            <a:fillRect/>
          </a:stretch>
        </p:blipFill>
        <p:spPr>
          <a:xfrm>
            <a:off x="3278841" y="1322337"/>
            <a:ext cx="5634318" cy="3404323"/>
          </a:xfrm>
          <a:prstGeom prst="rect">
            <a:avLst/>
          </a:prstGeom>
        </p:spPr>
      </p:pic>
    </p:spTree>
    <p:extLst>
      <p:ext uri="{BB962C8B-B14F-4D97-AF65-F5344CB8AC3E}">
        <p14:creationId xmlns:p14="http://schemas.microsoft.com/office/powerpoint/2010/main" val="98167177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31473"/>
            <a:ext cx="9745589" cy="1545490"/>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two Screenshots show the both launch sites in Florida which are located very close next to each other</a:t>
            </a:r>
          </a:p>
          <a:p>
            <a:pPr>
              <a:spcBef>
                <a:spcPts val="1400"/>
              </a:spcBef>
            </a:pPr>
            <a:r>
              <a:rPr lang="en-US" dirty="0">
                <a:solidFill>
                  <a:schemeClr val="accent3">
                    <a:lumMod val="25000"/>
                  </a:schemeClr>
                </a:solidFill>
              </a:rPr>
              <a:t>The northern one was less used than the southern one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Grafik 3">
            <a:extLst>
              <a:ext uri="{FF2B5EF4-FFF2-40B4-BE49-F238E27FC236}">
                <a16:creationId xmlns:a16="http://schemas.microsoft.com/office/drawing/2014/main" id="{B4D81DF6-72EE-4A8B-9998-53491FCAEA87}"/>
              </a:ext>
            </a:extLst>
          </p:cNvPr>
          <p:cNvPicPr>
            <a:picLocks noChangeAspect="1"/>
          </p:cNvPicPr>
          <p:nvPr/>
        </p:nvPicPr>
        <p:blipFill>
          <a:blip r:embed="rId3"/>
          <a:stretch>
            <a:fillRect/>
          </a:stretch>
        </p:blipFill>
        <p:spPr>
          <a:xfrm>
            <a:off x="819992" y="1367883"/>
            <a:ext cx="5120448" cy="3103756"/>
          </a:xfrm>
          <a:prstGeom prst="rect">
            <a:avLst/>
          </a:prstGeom>
        </p:spPr>
      </p:pic>
      <p:pic>
        <p:nvPicPr>
          <p:cNvPr id="7" name="Grafik 6">
            <a:extLst>
              <a:ext uri="{FF2B5EF4-FFF2-40B4-BE49-F238E27FC236}">
                <a16:creationId xmlns:a16="http://schemas.microsoft.com/office/drawing/2014/main" id="{8C3C2373-AE29-4575-9411-4E39D931AAFD}"/>
              </a:ext>
            </a:extLst>
          </p:cNvPr>
          <p:cNvPicPr>
            <a:picLocks noChangeAspect="1"/>
          </p:cNvPicPr>
          <p:nvPr/>
        </p:nvPicPr>
        <p:blipFill>
          <a:blip r:embed="rId4"/>
          <a:stretch>
            <a:fillRect/>
          </a:stretch>
        </p:blipFill>
        <p:spPr>
          <a:xfrm>
            <a:off x="6150170" y="1367883"/>
            <a:ext cx="5135441" cy="3103756"/>
          </a:xfrm>
          <a:prstGeom prst="rect">
            <a:avLst/>
          </a:prstGeom>
        </p:spPr>
      </p:pic>
    </p:spTree>
    <p:extLst>
      <p:ext uri="{BB962C8B-B14F-4D97-AF65-F5344CB8AC3E}">
        <p14:creationId xmlns:p14="http://schemas.microsoft.com/office/powerpoint/2010/main" val="23959788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28839"/>
            <a:ext cx="8597827" cy="1076674"/>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are very near to the ocean and have a greater distance to highways, railways and cities</a:t>
            </a:r>
          </a:p>
          <a:p>
            <a:pPr>
              <a:lnSpc>
                <a:spcPct val="100000"/>
              </a:lnSpc>
              <a:spcBef>
                <a:spcPts val="1400"/>
              </a:spcBef>
            </a:pPr>
            <a:r>
              <a:rPr lang="en-US" sz="2200" dirty="0">
                <a:solidFill>
                  <a:schemeClr val="accent3">
                    <a:lumMod val="25000"/>
                  </a:schemeClr>
                </a:solidFill>
                <a:latin typeface="Abadi" panose="020B0604020104020204" pitchFamily="34" charset="0"/>
              </a:rPr>
              <a:t>We bigger distance to highway, railways and cities are planned due to chance of a failure and the wish to keep uninvolved people safe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Proxmities</a:t>
            </a:r>
            <a:r>
              <a:rPr lang="en-US" dirty="0">
                <a:solidFill>
                  <a:srgbClr val="0B49CB"/>
                </a:solidFill>
                <a:latin typeface="Abadi"/>
              </a:rPr>
              <a:t> of a launch site</a:t>
            </a:r>
          </a:p>
        </p:txBody>
      </p:sp>
      <p:pic>
        <p:nvPicPr>
          <p:cNvPr id="4" name="Grafik 3">
            <a:extLst>
              <a:ext uri="{FF2B5EF4-FFF2-40B4-BE49-F238E27FC236}">
                <a16:creationId xmlns:a16="http://schemas.microsoft.com/office/drawing/2014/main" id="{BA9C05EA-043A-4072-B375-98F2AD1EFC35}"/>
              </a:ext>
            </a:extLst>
          </p:cNvPr>
          <p:cNvPicPr>
            <a:picLocks noChangeAspect="1"/>
          </p:cNvPicPr>
          <p:nvPr/>
        </p:nvPicPr>
        <p:blipFill>
          <a:blip r:embed="rId3"/>
          <a:stretch>
            <a:fillRect/>
          </a:stretch>
        </p:blipFill>
        <p:spPr>
          <a:xfrm>
            <a:off x="3158230" y="1366554"/>
            <a:ext cx="5739161" cy="346784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63122"/>
            <a:ext cx="9745589" cy="20138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show the success count for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have the biggest part of the success count and CCAFS SLC-40 </a:t>
            </a:r>
            <a:r>
              <a:rPr lang="en-US" sz="2200" dirty="0" err="1">
                <a:solidFill>
                  <a:schemeClr val="accent3">
                    <a:lumMod val="25000"/>
                  </a:schemeClr>
                </a:solidFill>
                <a:latin typeface="Abadi" panose="020B0604020104020204" pitchFamily="34" charset="0"/>
              </a:rPr>
              <a:t>habe</a:t>
            </a:r>
            <a:r>
              <a:rPr lang="en-US" sz="2200" dirty="0">
                <a:solidFill>
                  <a:schemeClr val="accent3">
                    <a:lumMod val="25000"/>
                  </a:schemeClr>
                </a:solidFill>
                <a:latin typeface="Abadi" panose="020B0604020104020204" pitchFamily="34" charset="0"/>
              </a:rPr>
              <a:t> the smallest part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a:t>
            </a:r>
          </a:p>
        </p:txBody>
      </p:sp>
      <p:pic>
        <p:nvPicPr>
          <p:cNvPr id="4" name="Grafik 3">
            <a:extLst>
              <a:ext uri="{FF2B5EF4-FFF2-40B4-BE49-F238E27FC236}">
                <a16:creationId xmlns:a16="http://schemas.microsoft.com/office/drawing/2014/main" id="{EAA18350-36E8-40F8-B619-63CB1F063CEF}"/>
              </a:ext>
            </a:extLst>
          </p:cNvPr>
          <p:cNvPicPr>
            <a:picLocks noChangeAspect="1"/>
          </p:cNvPicPr>
          <p:nvPr/>
        </p:nvPicPr>
        <p:blipFill>
          <a:blip r:embed="rId3"/>
          <a:stretch>
            <a:fillRect/>
          </a:stretch>
        </p:blipFill>
        <p:spPr>
          <a:xfrm>
            <a:off x="2806799" y="1403986"/>
            <a:ext cx="6578402" cy="2669154"/>
          </a:xfrm>
          <a:prstGeom prst="rect">
            <a:avLst/>
          </a:prstGeom>
        </p:spPr>
      </p:pic>
    </p:spTree>
    <p:extLst>
      <p:ext uri="{BB962C8B-B14F-4D97-AF65-F5344CB8AC3E}">
        <p14:creationId xmlns:p14="http://schemas.microsoft.com/office/powerpoint/2010/main" val="70013293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686B2FFE-FEA6-423C-B232-21596EB75A43}"/>
              </a:ext>
            </a:extLst>
          </p:cNvPr>
          <p:cNvSpPr txBox="1">
            <a:spLocks/>
          </p:cNvSpPr>
          <p:nvPr/>
        </p:nvSpPr>
        <p:spPr>
          <a:xfrm>
            <a:off x="828068" y="1479395"/>
            <a:ext cx="10530113" cy="4546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X is able to reduce the cost of launch of the Falcon 9 Rocket to 62 million dollars due to reuse the Stage 1 </a:t>
            </a:r>
          </a:p>
          <a:p>
            <a:pPr lvl="1">
              <a:lnSpc>
                <a:spcPct val="100000"/>
              </a:lnSpc>
              <a:spcBef>
                <a:spcPts val="1400"/>
              </a:spcBef>
            </a:pPr>
            <a:r>
              <a:rPr lang="en-US" sz="1800" dirty="0">
                <a:solidFill>
                  <a:schemeClr val="accent3">
                    <a:lumMod val="25000"/>
                  </a:schemeClr>
                </a:solidFill>
                <a:latin typeface="Abadi" panose="020B0604020104020204" pitchFamily="34" charset="0"/>
              </a:rPr>
              <a:t>Other competitors need 165 million dollars for a rocket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is by this fast in the moment the leader of the space race</a:t>
            </a:r>
          </a:p>
          <a:p>
            <a:pPr>
              <a:lnSpc>
                <a:spcPct val="100000"/>
              </a:lnSpc>
              <a:spcBef>
                <a:spcPts val="1400"/>
              </a:spcBef>
            </a:pPr>
            <a:r>
              <a:rPr lang="en-US" sz="2200" dirty="0">
                <a:solidFill>
                  <a:schemeClr val="accent3">
                    <a:lumMod val="25000"/>
                  </a:schemeClr>
                </a:solidFill>
                <a:latin typeface="Abadi" panose="020B0604020104020204" pitchFamily="34" charset="0"/>
              </a:rPr>
              <a:t>The goal of this project is to build up a machine learning pipeline to predict, if the first stage will land successfully</a:t>
            </a:r>
          </a:p>
          <a:p>
            <a:pPr lvl="1">
              <a:lnSpc>
                <a:spcPct val="100000"/>
              </a:lnSpc>
              <a:spcBef>
                <a:spcPts val="1400"/>
              </a:spcBef>
            </a:pPr>
            <a:r>
              <a:rPr lang="en-US" sz="1800" dirty="0">
                <a:solidFill>
                  <a:schemeClr val="accent3">
                    <a:lumMod val="25000"/>
                  </a:schemeClr>
                </a:solidFill>
                <a:latin typeface="Abadi" panose="020B0604020104020204" pitchFamily="34" charset="0"/>
              </a:rPr>
              <a:t>To Predict, if the first stage will successfully, all factors and their impacts need to be defined</a:t>
            </a:r>
          </a:p>
          <a:p>
            <a:pPr lvl="1">
              <a:lnSpc>
                <a:spcPct val="100000"/>
              </a:lnSpc>
              <a:spcBef>
                <a:spcPts val="1400"/>
              </a:spcBef>
            </a:pPr>
            <a:r>
              <a:rPr lang="en-US" sz="1800" dirty="0">
                <a:solidFill>
                  <a:schemeClr val="accent3">
                    <a:lumMod val="25000"/>
                  </a:schemeClr>
                </a:solidFill>
                <a:latin typeface="Abadi" panose="020B0604020104020204" pitchFamily="34" charset="0"/>
              </a:rPr>
              <a:t>All interactions between the factors need to be find</a:t>
            </a:r>
          </a:p>
          <a:p>
            <a:pPr lvl="1">
              <a:lnSpc>
                <a:spcPct val="100000"/>
              </a:lnSpc>
              <a:spcBef>
                <a:spcPts val="1400"/>
              </a:spcBef>
            </a:pPr>
            <a:r>
              <a:rPr lang="en-US" sz="1800" dirty="0">
                <a:solidFill>
                  <a:schemeClr val="accent3">
                    <a:lumMod val="25000"/>
                  </a:schemeClr>
                </a:solidFill>
                <a:latin typeface="Abadi" panose="020B0604020104020204" pitchFamily="34" charset="0"/>
              </a:rPr>
              <a:t>From Results of the machine learning pipeline can be say which job can be accomplished safely</a:t>
            </a:r>
          </a:p>
        </p:txBody>
      </p:sp>
    </p:spTree>
    <p:extLst>
      <p:ext uri="{BB962C8B-B14F-4D97-AF65-F5344CB8AC3E}">
        <p14:creationId xmlns:p14="http://schemas.microsoft.com/office/powerpoint/2010/main" val="256006139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86145"/>
            <a:ext cx="10551583" cy="1790817"/>
          </a:xfrm>
          <a:prstGeom prst="rect">
            <a:avLst/>
          </a:prstGeom>
        </p:spPr>
        <p:txBody>
          <a:bodyPr lIns="91440" tIns="45720" rIns="91440" bIns="45720" anchor="t">
            <a:normAutofit/>
          </a:bodyPr>
          <a:lstStyle/>
          <a:p>
            <a:r>
              <a:rPr lang="en-US" dirty="0"/>
              <a:t>KSC LC-39A have the highest launch success ratio</a:t>
            </a:r>
          </a:p>
          <a:p>
            <a:r>
              <a:rPr lang="en-US" dirty="0"/>
              <a:t>41.7 % of the starts have a positive </a:t>
            </a:r>
            <a:r>
              <a:rPr lang="en-US" dirty="0" err="1"/>
              <a:t>outome</a:t>
            </a:r>
            <a:r>
              <a:rPr lang="en-US" dirty="0"/>
              <a:t>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6" name="Picture 3">
            <a:extLst>
              <a:ext uri="{FF2B5EF4-FFF2-40B4-BE49-F238E27FC236}">
                <a16:creationId xmlns:a16="http://schemas.microsoft.com/office/drawing/2014/main" id="{C7F45D90-12D3-498F-9410-714213FABF9E}"/>
              </a:ext>
            </a:extLst>
          </p:cNvPr>
          <p:cNvPicPr>
            <a:picLocks noChangeAspect="1"/>
          </p:cNvPicPr>
          <p:nvPr/>
        </p:nvPicPr>
        <p:blipFill>
          <a:blip r:embed="rId3"/>
          <a:stretch>
            <a:fillRect/>
          </a:stretch>
        </p:blipFill>
        <p:spPr>
          <a:xfrm>
            <a:off x="1618891" y="1369820"/>
            <a:ext cx="8954217" cy="2899160"/>
          </a:xfrm>
          <a:prstGeom prst="rect">
            <a:avLst/>
          </a:prstGeom>
        </p:spPr>
      </p:pic>
    </p:spTree>
    <p:extLst>
      <p:ext uri="{BB962C8B-B14F-4D97-AF65-F5344CB8AC3E}">
        <p14:creationId xmlns:p14="http://schemas.microsoft.com/office/powerpoint/2010/main" val="186616070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55220"/>
            <a:ext cx="10414662" cy="11217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 FT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v1.0 have no positive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of all Launch Sites</a:t>
            </a:r>
          </a:p>
        </p:txBody>
      </p:sp>
      <p:pic>
        <p:nvPicPr>
          <p:cNvPr id="4" name="Grafik 3">
            <a:extLst>
              <a:ext uri="{FF2B5EF4-FFF2-40B4-BE49-F238E27FC236}">
                <a16:creationId xmlns:a16="http://schemas.microsoft.com/office/drawing/2014/main" id="{199A1B87-A94F-49DC-9FF5-1D096ABB5817}"/>
              </a:ext>
            </a:extLst>
          </p:cNvPr>
          <p:cNvPicPr>
            <a:picLocks noChangeAspect="1"/>
          </p:cNvPicPr>
          <p:nvPr/>
        </p:nvPicPr>
        <p:blipFill>
          <a:blip r:embed="rId3"/>
          <a:stretch>
            <a:fillRect/>
          </a:stretch>
        </p:blipFill>
        <p:spPr>
          <a:xfrm>
            <a:off x="2715194" y="1391312"/>
            <a:ext cx="6761611" cy="2913059"/>
          </a:xfrm>
          <a:prstGeom prst="rect">
            <a:avLst/>
          </a:prstGeom>
        </p:spPr>
      </p:pic>
    </p:spTree>
    <p:extLst>
      <p:ext uri="{BB962C8B-B14F-4D97-AF65-F5344CB8AC3E}">
        <p14:creationId xmlns:p14="http://schemas.microsoft.com/office/powerpoint/2010/main" val="25235960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12418"/>
            <a:ext cx="10515601" cy="781283"/>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SVM and Logistic Regression have the highest </a:t>
            </a:r>
            <a:r>
              <a:rPr lang="en-US" sz="2200" dirty="0" err="1">
                <a:solidFill>
                  <a:schemeClr val="accent3">
                    <a:lumMod val="25000"/>
                  </a:schemeClr>
                </a:solidFill>
                <a:latin typeface="Abadi" panose="020B0604020104020204" pitchFamily="34" charset="0"/>
              </a:rPr>
              <a:t>accracy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of </a:t>
            </a:r>
            <a:r>
              <a:rPr lang="en-US" sz="2200" dirty="0" err="1">
                <a:solidFill>
                  <a:schemeClr val="accent3">
                    <a:lumMod val="25000"/>
                  </a:schemeClr>
                </a:solidFill>
                <a:latin typeface="Abadi" panose="020B0604020104020204" pitchFamily="34" charset="0"/>
              </a:rPr>
              <a:t>logLoss</a:t>
            </a:r>
            <a:r>
              <a:rPr lang="en-US" sz="2200" dirty="0">
                <a:solidFill>
                  <a:schemeClr val="accent3">
                    <a:lumMod val="25000"/>
                  </a:schemeClr>
                </a:solidFill>
                <a:latin typeface="Abadi" panose="020B0604020104020204" pitchFamily="34" charset="0"/>
              </a:rPr>
              <a:t> is not comparable with the other scores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Diagramm 5">
            <a:extLst>
              <a:ext uri="{FF2B5EF4-FFF2-40B4-BE49-F238E27FC236}">
                <a16:creationId xmlns:a16="http://schemas.microsoft.com/office/drawing/2014/main" id="{A3BE6C8F-2FDD-4D54-84CF-2129DDDB99E1}"/>
              </a:ext>
            </a:extLst>
          </p:cNvPr>
          <p:cNvGraphicFramePr/>
          <p:nvPr>
            <p:extLst>
              <p:ext uri="{D42A27DB-BD31-4B8C-83A1-F6EECF244321}">
                <p14:modId xmlns:p14="http://schemas.microsoft.com/office/powerpoint/2010/main" val="3120525815"/>
              </p:ext>
            </p:extLst>
          </p:nvPr>
        </p:nvGraphicFramePr>
        <p:xfrm>
          <a:off x="2305823" y="1300830"/>
          <a:ext cx="7580351" cy="38115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524596"/>
            <a:ext cx="9477960" cy="11043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That is the KNN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4">
            <a:extLst>
              <a:ext uri="{FF2B5EF4-FFF2-40B4-BE49-F238E27FC236}">
                <a16:creationId xmlns:a16="http://schemas.microsoft.com/office/drawing/2014/main" id="{9EFBEB08-F2F6-4800-A135-27B427038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81" y="1333404"/>
            <a:ext cx="4889238" cy="377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There is a of progress in positive launch outcomes with increasing number of launches each year </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next to ocean and have a huge distance to the daily live, the KSC LC-39A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high payload mass have in average a higher success rate than launches with lower payload mass</a:t>
            </a:r>
          </a:p>
          <a:p>
            <a:pPr>
              <a:lnSpc>
                <a:spcPct val="100000"/>
              </a:lnSpc>
              <a:spcBef>
                <a:spcPts val="1400"/>
              </a:spcBef>
            </a:pPr>
            <a:r>
              <a:rPr lang="en-US" sz="2200" dirty="0">
                <a:solidFill>
                  <a:schemeClr val="accent3">
                    <a:lumMod val="25000"/>
                  </a:schemeClr>
                </a:solidFill>
                <a:latin typeface="Abadi"/>
              </a:rPr>
              <a:t>The success rate was also dependent on the orbit and payload mass, we saw that ISS and VLEO orbits had a good success rate. </a:t>
            </a:r>
          </a:p>
          <a:p>
            <a:pPr>
              <a:lnSpc>
                <a:spcPct val="100000"/>
              </a:lnSpc>
              <a:spcBef>
                <a:spcPts val="1400"/>
              </a:spcBef>
            </a:pPr>
            <a:r>
              <a:rPr lang="en-US" sz="2200" dirty="0">
                <a:solidFill>
                  <a:schemeClr val="accent3">
                    <a:lumMod val="25000"/>
                  </a:schemeClr>
                </a:solidFill>
                <a:latin typeface="Abadi"/>
              </a:rPr>
              <a:t>Support Vector Machine was a suitable model to predict if the stage one would land or not, it had an accuracy of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err="1">
                <a:solidFill>
                  <a:schemeClr val="bg2">
                    <a:lumMod val="50000"/>
                  </a:schemeClr>
                </a:solidFill>
                <a:latin typeface="Abadi"/>
              </a:rPr>
              <a:t>Diretly</a:t>
            </a:r>
            <a:r>
              <a:rPr lang="en-US" sz="7600" dirty="0">
                <a:solidFill>
                  <a:schemeClr val="bg2">
                    <a:lumMod val="50000"/>
                  </a:schemeClr>
                </a:solidFill>
                <a:latin typeface="Abadi"/>
              </a:rPr>
              <a:t> from SpaceX’s REST API and with web scrapping from the Falcon 9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Handling of missing values (drop or replaced) and adding column for summarize if landing was successfully as Preparation for the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got prepared to use with four Classification models (SVM, logistic regression, tree classifier and k-nearest </a:t>
            </a:r>
            <a:r>
              <a:rPr lang="en-US" sz="7600" dirty="0" err="1">
                <a:solidFill>
                  <a:schemeClr val="bg2">
                    <a:lumMod val="50000"/>
                  </a:schemeClr>
                </a:solidFill>
                <a:latin typeface="Abadi"/>
              </a:rPr>
              <a:t>neigbours</a:t>
            </a:r>
            <a:r>
              <a:rPr lang="en-US" sz="7600" dirty="0">
                <a:solidFill>
                  <a:schemeClr val="bg2">
                    <a:lumMod val="50000"/>
                  </a:schemeClr>
                </a:solidFill>
                <a:latin typeface="Abadi"/>
              </a:rPr>
              <a:t>) and got evaluate with several performance indicators like Score, Jaccard, F1-score and </a:t>
            </a:r>
            <a:r>
              <a:rPr lang="en-US" sz="7600" dirty="0" err="1">
                <a:solidFill>
                  <a:schemeClr val="bg2">
                    <a:lumMod val="50000"/>
                  </a:schemeClr>
                </a:solidFill>
                <a:latin typeface="Abadi"/>
              </a:rPr>
              <a:t>LogLoss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collected on two different ways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SpaceX Rest API</a:t>
            </a:r>
            <a:r>
              <a:rPr lang="en-US" sz="1800" dirty="0">
                <a:solidFill>
                  <a:schemeClr val="accent3">
                    <a:lumMod val="25000"/>
                  </a:schemeClr>
                </a:solidFill>
                <a:latin typeface="Abadi" panose="020B0604020104020204" pitchFamily="34" charset="0"/>
              </a:rPr>
              <a:t>: All Data about rockets, launchpad and payload got requested and then reduced to all Information to Falcon 9 rockets</a:t>
            </a:r>
          </a:p>
          <a:p>
            <a:pPr lvl="1">
              <a:lnSpc>
                <a:spcPct val="100000"/>
              </a:lnSpc>
              <a:spcBef>
                <a:spcPts val="1400"/>
              </a:spcBef>
            </a:pP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 of </a:t>
            </a:r>
            <a:r>
              <a:rPr lang="en-US" sz="1800" dirty="0">
                <a:solidFill>
                  <a:schemeClr val="accent3">
                    <a:lumMod val="25000"/>
                  </a:schemeClr>
                </a:solidFill>
                <a:latin typeface="Abadi" panose="020B0604020104020204" pitchFamily="34" charset="0"/>
                <a:hlinkClick r:id="rId4"/>
              </a:rPr>
              <a:t>Falcon 9 Wikipedia Page</a:t>
            </a:r>
            <a:r>
              <a:rPr lang="en-US" sz="1800" dirty="0">
                <a:solidFill>
                  <a:schemeClr val="accent3">
                    <a:lumMod val="25000"/>
                  </a:schemeClr>
                </a:solidFill>
                <a:latin typeface="Abadi" panose="020B0604020104020204" pitchFamily="34" charset="0"/>
              </a:rPr>
              <a:t>: Collected all Data of Falcon 9 Wikipedia which stand there in Tables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left side presented flowchart show the data collecting process from the Space X REST API</a:t>
            </a:r>
          </a:p>
          <a:p>
            <a:pPr>
              <a:lnSpc>
                <a:spcPct val="100000"/>
              </a:lnSpc>
              <a:spcBef>
                <a:spcPts val="1400"/>
              </a:spcBef>
            </a:pPr>
            <a:r>
              <a:rPr lang="en-US" sz="2200" dirty="0">
                <a:solidFill>
                  <a:schemeClr val="accent3">
                    <a:lumMod val="25000"/>
                  </a:schemeClr>
                </a:solidFill>
                <a:latin typeface="Abadi" panose="020B0604020104020204" pitchFamily="34" charset="0"/>
              </a:rPr>
              <a:t>The Data get requested from the API, normalize and converted 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Jupyter Notebook on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Grafik 6">
            <a:extLst>
              <a:ext uri="{FF2B5EF4-FFF2-40B4-BE49-F238E27FC236}">
                <a16:creationId xmlns:a16="http://schemas.microsoft.com/office/drawing/2014/main" id="{99640BCC-D1F5-480E-9CB1-D56B18FF2671}"/>
              </a:ext>
            </a:extLst>
          </p:cNvPr>
          <p:cNvPicPr>
            <a:picLocks noChangeAspect="1"/>
          </p:cNvPicPr>
          <p:nvPr/>
        </p:nvPicPr>
        <p:blipFill>
          <a:blip r:embed="rId4"/>
          <a:stretch>
            <a:fillRect/>
          </a:stretch>
        </p:blipFill>
        <p:spPr>
          <a:xfrm>
            <a:off x="7188106" y="1606743"/>
            <a:ext cx="2783548" cy="4612888"/>
          </a:xfrm>
          <a:prstGeom prst="rect">
            <a:avLst/>
          </a:prstGeom>
        </p:spPr>
      </p:pic>
    </p:spTree>
    <p:extLst>
      <p:ext uri="{BB962C8B-B14F-4D97-AF65-F5344CB8AC3E}">
        <p14:creationId xmlns:p14="http://schemas.microsoft.com/office/powerpoint/2010/main" val="2803160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to get </a:t>
            </a:r>
            <a:r>
              <a:rPr lang="en-US" sz="2200" dirty="0" err="1">
                <a:solidFill>
                  <a:schemeClr val="accent3">
                    <a:lumMod val="25000"/>
                  </a:schemeClr>
                </a:solidFill>
                <a:latin typeface="Abadi"/>
              </a:rPr>
              <a:t>informations</a:t>
            </a:r>
            <a:r>
              <a:rPr lang="en-US" sz="2200" dirty="0">
                <a:solidFill>
                  <a:schemeClr val="accent3">
                    <a:lumMod val="25000"/>
                  </a:schemeClr>
                </a:solidFill>
                <a:latin typeface="Abadi"/>
              </a:rPr>
              <a:t> from the launch tables of the Falcon 9 Wikipedia Pages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Jupyter Notebook on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Grafik 6">
            <a:extLst>
              <a:ext uri="{FF2B5EF4-FFF2-40B4-BE49-F238E27FC236}">
                <a16:creationId xmlns:a16="http://schemas.microsoft.com/office/drawing/2014/main" id="{8A658344-AE75-422E-8CF8-009182A860D6}"/>
              </a:ext>
            </a:extLst>
          </p:cNvPr>
          <p:cNvPicPr>
            <a:picLocks noChangeAspect="1"/>
          </p:cNvPicPr>
          <p:nvPr/>
        </p:nvPicPr>
        <p:blipFill>
          <a:blip r:embed="rId4"/>
          <a:stretch>
            <a:fillRect/>
          </a:stretch>
        </p:blipFill>
        <p:spPr>
          <a:xfrm>
            <a:off x="7186992" y="1547353"/>
            <a:ext cx="3055560" cy="4879858"/>
          </a:xfrm>
          <a:prstGeom prst="rect">
            <a:avLst/>
          </a:prstGeom>
        </p:spPr>
      </p:pic>
    </p:spTree>
    <p:extLst>
      <p:ext uri="{BB962C8B-B14F-4D97-AF65-F5344CB8AC3E}">
        <p14:creationId xmlns:p14="http://schemas.microsoft.com/office/powerpoint/2010/main" val="1385553969"/>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 ds:uri="f80a141d-92ca-4d3d-9308-f7e7b1d44ce8"/>
    <ds:schemaRef ds:uri="155be751-a274-42e8-93fb-f39d3b9bccc8"/>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2185</Words>
  <Application>Microsoft Office PowerPoint</Application>
  <PresentationFormat>Breitbild</PresentationFormat>
  <Paragraphs>257</Paragraphs>
  <Slides>46</Slides>
  <Notes>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Roman Oppermann</cp:lastModifiedBy>
  <cp:revision>215</cp:revision>
  <dcterms:created xsi:type="dcterms:W3CDTF">2021-04-29T18:58:34Z</dcterms:created>
  <dcterms:modified xsi:type="dcterms:W3CDTF">2022-03-08T10:17:03Z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